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67" r:id="rId2"/>
    <p:sldId id="448" r:id="rId3"/>
    <p:sldId id="449" r:id="rId4"/>
    <p:sldId id="582" r:id="rId5"/>
    <p:sldId id="583" r:id="rId6"/>
    <p:sldId id="647" r:id="rId7"/>
    <p:sldId id="649" r:id="rId8"/>
    <p:sldId id="584" r:id="rId9"/>
    <p:sldId id="623" r:id="rId10"/>
    <p:sldId id="645" r:id="rId11"/>
    <p:sldId id="632" r:id="rId12"/>
    <p:sldId id="625" r:id="rId13"/>
    <p:sldId id="585" r:id="rId14"/>
    <p:sldId id="635" r:id="rId15"/>
    <p:sldId id="636" r:id="rId16"/>
    <p:sldId id="626" r:id="rId17"/>
    <p:sldId id="628" r:id="rId18"/>
    <p:sldId id="638" r:id="rId19"/>
    <p:sldId id="624" r:id="rId20"/>
    <p:sldId id="650" r:id="rId21"/>
    <p:sldId id="588" r:id="rId22"/>
    <p:sldId id="622" r:id="rId23"/>
    <p:sldId id="589" r:id="rId24"/>
    <p:sldId id="587" r:id="rId25"/>
    <p:sldId id="651" r:id="rId26"/>
    <p:sldId id="592" r:id="rId27"/>
    <p:sldId id="593" r:id="rId28"/>
    <p:sldId id="596" r:id="rId29"/>
    <p:sldId id="643" r:id="rId30"/>
    <p:sldId id="654" r:id="rId31"/>
    <p:sldId id="597" r:id="rId32"/>
    <p:sldId id="598" r:id="rId33"/>
    <p:sldId id="599" r:id="rId34"/>
    <p:sldId id="652" r:id="rId35"/>
    <p:sldId id="653" r:id="rId36"/>
    <p:sldId id="602" r:id="rId37"/>
    <p:sldId id="603" r:id="rId38"/>
    <p:sldId id="604" r:id="rId39"/>
    <p:sldId id="605" r:id="rId40"/>
    <p:sldId id="606" r:id="rId41"/>
    <p:sldId id="607" r:id="rId42"/>
    <p:sldId id="60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004266"/>
    <a:srgbClr val="3C6E8A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4"/>
    <p:restoredTop sz="94780" autoAdjust="0"/>
  </p:normalViewPr>
  <p:slideViewPr>
    <p:cSldViewPr snapToGrid="0" snapToObjects="1">
      <p:cViewPr varScale="1">
        <p:scale>
          <a:sx n="147" d="100"/>
          <a:sy n="147" d="100"/>
        </p:scale>
        <p:origin x="224" y="15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39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596B2EB-4F63-F04C-8085-9DE6D44C5C29}" type="slidenum">
              <a:rPr lang="en-US" altLang="x-none"/>
              <a:pPr/>
              <a:t>18</a:t>
            </a:fld>
            <a:endParaRPr lang="en-US" altLang="x-none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77979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9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42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9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2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1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5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38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06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00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34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83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0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72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95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7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3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8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1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1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75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0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2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9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2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5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2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5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://www.academia.edu/download/41858217/A00DEC-CD.pdf#page=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i.informatik.hu-berlin.de/mac/lehre/lehrmaterial/Informationsintegration/Rahm00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utli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getoor/Tutorials/ER_VLDB2012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unde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umiacs.umd.edu/~getoor/Tutorials/ER_VLDB2012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Data Integration, Data Warehousing, and Entity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E91A-5BD8-2642-9A7A-E2176659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Words to 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700D-3DEF-5A45-8DA6-DC8F623F8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03788"/>
            <a:ext cx="7272866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Schema. </a:t>
            </a:r>
            <a:r>
              <a:rPr lang="en-US" dirty="0"/>
              <a:t>The organization of data within a database or table.</a:t>
            </a:r>
          </a:p>
          <a:p>
            <a:pPr lvl="1"/>
            <a:r>
              <a:rPr lang="en-US" dirty="0"/>
              <a:t>i.e., how you data is setup in either a table or RDBMS.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Instance. </a:t>
            </a:r>
            <a:r>
              <a:rPr lang="en-US" dirty="0"/>
              <a:t>A single record or element of your data.</a:t>
            </a:r>
          </a:p>
          <a:p>
            <a:pPr lvl="1"/>
            <a:r>
              <a:rPr lang="en-US" dirty="0"/>
              <a:t>e.g., Joe’s Pizza, our 2</a:t>
            </a:r>
            <a:r>
              <a:rPr lang="en-US" baseline="30000" dirty="0"/>
              <a:t>nd</a:t>
            </a:r>
            <a:r>
              <a:rPr lang="en-US" dirty="0"/>
              <a:t> athlete.</a:t>
            </a:r>
          </a:p>
          <a:p>
            <a:endParaRPr lang="en-US" dirty="0"/>
          </a:p>
          <a:p>
            <a:r>
              <a:rPr lang="en-US" dirty="0"/>
              <a:t>What follows is from </a:t>
            </a:r>
            <a:r>
              <a:rPr lang="en-US" dirty="0">
                <a:hlinkClick r:id="rId2"/>
              </a:rPr>
              <a:t>Data Cleaning: Problems and Current Approaches</a:t>
            </a:r>
            <a:r>
              <a:rPr lang="en-US" dirty="0"/>
              <a:t> – IEEE Big Data, 2000.</a:t>
            </a:r>
          </a:p>
          <a:p>
            <a:pPr lvl="1"/>
            <a:r>
              <a:rPr lang="en-US" dirty="0"/>
              <a:t>Somewhat old: data is mostly coming from structured sources.</a:t>
            </a:r>
          </a:p>
          <a:p>
            <a:pPr lvl="1"/>
            <a:r>
              <a:rPr lang="en-US" dirty="0"/>
              <a:t>For a data scientist, the data scraping is equally important.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9C13F-C1D4-8B44-AC0D-7DBEBCE51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DDF4D-C512-5F40-932A-9FF858208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84082"/>
              </p:ext>
            </p:extLst>
          </p:nvPr>
        </p:nvGraphicFramePr>
        <p:xfrm>
          <a:off x="8737600" y="1235869"/>
          <a:ext cx="3172931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3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EBD5D70-4D22-0445-B395-9F1D4880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97" y="3314044"/>
            <a:ext cx="3632634" cy="28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7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B94985-A81C-F341-9A30-0F5F343571A8}" type="slidenum">
              <a:rPr lang="he-IL" altLang="en-US">
                <a:solidFill>
                  <a:srgbClr val="898989"/>
                </a:solidFill>
              </a:rPr>
              <a:pPr/>
              <a:t>11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Integration: The Goal!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23863" y="2133600"/>
            <a:ext cx="3462338" cy="3829050"/>
            <a:chOff x="-213" y="1296"/>
            <a:chExt cx="2181" cy="2412"/>
          </a:xfrm>
        </p:grpSpPr>
        <p:sp>
          <p:nvSpPr>
            <p:cNvPr id="5145" name="AutoShape 4"/>
            <p:cNvSpPr>
              <a:spLocks noChangeArrowheads="1"/>
            </p:cNvSpPr>
            <p:nvPr/>
          </p:nvSpPr>
          <p:spPr bwMode="auto">
            <a:xfrm>
              <a:off x="816" y="1296"/>
              <a:ext cx="576" cy="720"/>
            </a:xfrm>
            <a:prstGeom prst="can">
              <a:avLst>
                <a:gd name="adj" fmla="val 31250"/>
              </a:avLst>
            </a:prstGeom>
            <a:solidFill>
              <a:srgbClr val="FF99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6" name="AutoShape 5"/>
            <p:cNvSpPr>
              <a:spLocks noChangeArrowheads="1"/>
            </p:cNvSpPr>
            <p:nvPr/>
          </p:nvSpPr>
          <p:spPr bwMode="auto">
            <a:xfrm>
              <a:off x="1200" y="1584"/>
              <a:ext cx="766" cy="530"/>
            </a:xfrm>
            <a:prstGeom prst="can">
              <a:avLst>
                <a:gd name="adj" fmla="val 25000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7" name="AutoShape 6"/>
            <p:cNvSpPr>
              <a:spLocks noChangeArrowheads="1"/>
            </p:cNvSpPr>
            <p:nvPr/>
          </p:nvSpPr>
          <p:spPr bwMode="auto">
            <a:xfrm>
              <a:off x="528" y="1536"/>
              <a:ext cx="672" cy="672"/>
            </a:xfrm>
            <a:prstGeom prst="can">
              <a:avLst>
                <a:gd name="adj" fmla="val 25000"/>
              </a:avLst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8" name="AutoShape 7" descr="Trellis"/>
            <p:cNvSpPr>
              <a:spLocks noChangeArrowheads="1"/>
            </p:cNvSpPr>
            <p:nvPr/>
          </p:nvSpPr>
          <p:spPr bwMode="auto">
            <a:xfrm>
              <a:off x="1008" y="1824"/>
              <a:ext cx="766" cy="530"/>
            </a:xfrm>
            <a:prstGeom prst="can">
              <a:avLst>
                <a:gd name="adj" fmla="val 25000"/>
              </a:avLst>
            </a:prstGeom>
            <a:pattFill prst="trellis">
              <a:fgClr>
                <a:srgbClr val="99CC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9" name="Text Box 8"/>
            <p:cNvSpPr txBox="1">
              <a:spLocks noChangeArrowheads="1"/>
            </p:cNvSpPr>
            <p:nvPr/>
          </p:nvSpPr>
          <p:spPr bwMode="auto">
            <a:xfrm>
              <a:off x="-213" y="2496"/>
              <a:ext cx="2181" cy="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 dirty="0"/>
                <a:t> </a:t>
              </a:r>
              <a:r>
                <a:rPr lang="en-US" altLang="x-none" b="1" dirty="0"/>
                <a:t>Discovering</a:t>
              </a:r>
              <a:r>
                <a:rPr lang="en-US" altLang="x-none" dirty="0"/>
                <a:t> information sources (e.g. web modeling, schema learning,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Gathering</a:t>
              </a:r>
              <a:r>
                <a:rPr lang="en-US" altLang="x-none" dirty="0"/>
                <a:t> data (e.g., wrapper learning &amp; information extraction, federated search, …)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450666" y="2032004"/>
            <a:ext cx="3911600" cy="3876675"/>
            <a:chOff x="3600" y="1344"/>
            <a:chExt cx="2464" cy="2442"/>
          </a:xfrm>
        </p:grpSpPr>
        <p:sp>
          <p:nvSpPr>
            <p:cNvPr id="5140" name="server"/>
            <p:cNvSpPr>
              <a:spLocks noEditPoints="1" noChangeArrowheads="1"/>
            </p:cNvSpPr>
            <p:nvPr/>
          </p:nvSpPr>
          <p:spPr bwMode="auto">
            <a:xfrm>
              <a:off x="4512" y="1344"/>
              <a:ext cx="768" cy="564"/>
            </a:xfrm>
            <a:custGeom>
              <a:avLst/>
              <a:gdLst>
                <a:gd name="T0" fmla="*/ 0 w 21600"/>
                <a:gd name="T1" fmla="*/ 0 h 21600"/>
                <a:gd name="T2" fmla="*/ 14 w 21600"/>
                <a:gd name="T3" fmla="*/ 0 h 21600"/>
                <a:gd name="T4" fmla="*/ 27 w 21600"/>
                <a:gd name="T5" fmla="*/ 0 h 21600"/>
                <a:gd name="T6" fmla="*/ 27 w 21600"/>
                <a:gd name="T7" fmla="*/ 7 h 21600"/>
                <a:gd name="T8" fmla="*/ 27 w 21600"/>
                <a:gd name="T9" fmla="*/ 15 h 21600"/>
                <a:gd name="T10" fmla="*/ 14 w 21600"/>
                <a:gd name="T11" fmla="*/ 15 h 21600"/>
                <a:gd name="T12" fmla="*/ 0 w 21600"/>
                <a:gd name="T13" fmla="*/ 15 h 21600"/>
                <a:gd name="T14" fmla="*/ 0 w 21600"/>
                <a:gd name="T15" fmla="*/ 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759 w 21600"/>
                <a:gd name="T25" fmla="*/ 22443 h 21600"/>
                <a:gd name="T26" fmla="*/ 21066 w 21600"/>
                <a:gd name="T27" fmla="*/ 2826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  <a:path w="21600" h="21600" extrusionOk="0"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1" name="AutoShape 11"/>
            <p:cNvSpPr>
              <a:spLocks noChangeArrowheads="1"/>
            </p:cNvSpPr>
            <p:nvPr/>
          </p:nvSpPr>
          <p:spPr bwMode="auto">
            <a:xfrm>
              <a:off x="4320" y="1536"/>
              <a:ext cx="384" cy="384"/>
            </a:xfrm>
            <a:prstGeom prst="smileyFace">
              <a:avLst>
                <a:gd name="adj" fmla="val 4653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2" name="Text Box 12"/>
            <p:cNvSpPr txBox="1">
              <a:spLocks noChangeArrowheads="1"/>
            </p:cNvSpPr>
            <p:nvPr/>
          </p:nvSpPr>
          <p:spPr bwMode="auto">
            <a:xfrm>
              <a:off x="3672" y="1872"/>
              <a:ext cx="6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Queries</a:t>
              </a:r>
            </a:p>
          </p:txBody>
        </p:sp>
        <p:sp>
          <p:nvSpPr>
            <p:cNvPr id="5143" name="Line 13"/>
            <p:cNvSpPr>
              <a:spLocks noChangeShapeType="1"/>
            </p:cNvSpPr>
            <p:nvPr/>
          </p:nvSpPr>
          <p:spPr bwMode="auto">
            <a:xfrm flipH="1">
              <a:off x="3648" y="172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Text Box 14"/>
            <p:cNvSpPr txBox="1">
              <a:spLocks noChangeArrowheads="1"/>
            </p:cNvSpPr>
            <p:nvPr/>
          </p:nvSpPr>
          <p:spPr bwMode="auto">
            <a:xfrm>
              <a:off x="3600" y="2400"/>
              <a:ext cx="2464" cy="1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 dirty="0"/>
                <a:t> </a:t>
              </a:r>
              <a:r>
                <a:rPr lang="en-US" altLang="x-none" b="1" dirty="0"/>
                <a:t>Querying</a:t>
              </a:r>
              <a:r>
                <a:rPr lang="en-US" altLang="x-none" dirty="0"/>
                <a:t> integrated information sources (e.g. queries to views, execution of web-based queries,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Data mining &amp; analyzing</a:t>
              </a:r>
              <a:r>
                <a:rPr lang="en-US" altLang="x-none" i="1" dirty="0"/>
                <a:t> </a:t>
              </a:r>
              <a:r>
                <a:rPr lang="en-US" altLang="x-none" dirty="0"/>
                <a:t>integrated information (e.g., collaborative filtering/classification learning using extracted data, …)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401609" y="2012950"/>
            <a:ext cx="2430463" cy="3409950"/>
            <a:chOff x="2112" y="1200"/>
            <a:chExt cx="1531" cy="2148"/>
          </a:xfrm>
        </p:grpSpPr>
        <p:grpSp>
          <p:nvGrpSpPr>
            <p:cNvPr id="5130" name="Group 16"/>
            <p:cNvGrpSpPr>
              <a:grpSpLocks/>
            </p:cNvGrpSpPr>
            <p:nvPr/>
          </p:nvGrpSpPr>
          <p:grpSpPr bwMode="auto">
            <a:xfrm>
              <a:off x="2832" y="1200"/>
              <a:ext cx="720" cy="816"/>
              <a:chOff x="2448" y="768"/>
              <a:chExt cx="720" cy="816"/>
            </a:xfrm>
          </p:grpSpPr>
          <p:grpSp>
            <p:nvGrpSpPr>
              <p:cNvPr id="5134" name="Group 17"/>
              <p:cNvGrpSpPr>
                <a:grpSpLocks/>
              </p:cNvGrpSpPr>
              <p:nvPr/>
            </p:nvGrpSpPr>
            <p:grpSpPr bwMode="auto">
              <a:xfrm>
                <a:off x="2640" y="1056"/>
                <a:ext cx="336" cy="384"/>
                <a:chOff x="2448" y="576"/>
                <a:chExt cx="768" cy="1488"/>
              </a:xfrm>
            </p:grpSpPr>
            <p:sp>
              <p:nvSpPr>
                <p:cNvPr id="5136" name="AutoShape 18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8" cy="816"/>
                </a:xfrm>
                <a:prstGeom prst="can">
                  <a:avLst>
                    <a:gd name="adj" fmla="val 26563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7" name="AutoShape 19" descr="Trellis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6" cy="530"/>
                </a:xfrm>
                <a:prstGeom prst="can">
                  <a:avLst>
                    <a:gd name="adj" fmla="val 25000"/>
                  </a:avLst>
                </a:prstGeom>
                <a:pattFill prst="trellis">
                  <a:fgClr>
                    <a:srgbClr val="99CC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8" name="AutoShape 20"/>
                <p:cNvSpPr>
                  <a:spLocks noChangeArrowheads="1"/>
                </p:cNvSpPr>
                <p:nvPr/>
              </p:nvSpPr>
              <p:spPr bwMode="auto">
                <a:xfrm>
                  <a:off x="2448" y="864"/>
                  <a:ext cx="766" cy="530"/>
                </a:xfrm>
                <a:prstGeom prst="can">
                  <a:avLst>
                    <a:gd name="adj" fmla="val 25000"/>
                  </a:avLst>
                </a:prstGeom>
                <a:solidFill>
                  <a:srgbClr val="99CC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9" name="AutoShape 21"/>
                <p:cNvSpPr>
                  <a:spLocks noChangeArrowheads="1"/>
                </p:cNvSpPr>
                <p:nvPr/>
              </p:nvSpPr>
              <p:spPr bwMode="auto">
                <a:xfrm>
                  <a:off x="2448" y="576"/>
                  <a:ext cx="768" cy="432"/>
                </a:xfrm>
                <a:prstGeom prst="can">
                  <a:avLst>
                    <a:gd name="adj" fmla="val 25000"/>
                  </a:avLst>
                </a:prstGeom>
                <a:solidFill>
                  <a:srgbClr val="FF99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</p:grpSp>
          <p:sp>
            <p:nvSpPr>
              <p:cNvPr id="5135" name="AutoShape 22"/>
              <p:cNvSpPr>
                <a:spLocks noChangeArrowheads="1"/>
              </p:cNvSpPr>
              <p:nvPr/>
            </p:nvSpPr>
            <p:spPr bwMode="auto">
              <a:xfrm>
                <a:off x="2448" y="768"/>
                <a:ext cx="720" cy="816"/>
              </a:xfrm>
              <a:prstGeom prst="can">
                <a:avLst>
                  <a:gd name="adj" fmla="val 28333"/>
                </a:avLst>
              </a:prstGeom>
              <a:solidFill>
                <a:srgbClr val="808080">
                  <a:alpha val="50195"/>
                </a:srgb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endParaRPr lang="x-none" altLang="x-none"/>
              </a:p>
            </p:txBody>
          </p:sp>
        </p:grpSp>
        <p:sp>
          <p:nvSpPr>
            <p:cNvPr id="5131" name="Line 23"/>
            <p:cNvSpPr>
              <a:spLocks noChangeShapeType="1"/>
            </p:cNvSpPr>
            <p:nvPr/>
          </p:nvSpPr>
          <p:spPr bwMode="auto">
            <a:xfrm>
              <a:off x="2208" y="1680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Text Box 24"/>
            <p:cNvSpPr txBox="1">
              <a:spLocks noChangeArrowheads="1"/>
            </p:cNvSpPr>
            <p:nvPr/>
          </p:nvSpPr>
          <p:spPr bwMode="auto">
            <a:xfrm>
              <a:off x="2161" y="1872"/>
              <a:ext cx="62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Linkage</a:t>
              </a:r>
            </a:p>
          </p:txBody>
        </p:sp>
        <p:sp>
          <p:nvSpPr>
            <p:cNvPr id="5133" name="Text Box 25"/>
            <p:cNvSpPr txBox="1">
              <a:spLocks noChangeArrowheads="1"/>
            </p:cNvSpPr>
            <p:nvPr/>
          </p:nvSpPr>
          <p:spPr bwMode="auto">
            <a:xfrm>
              <a:off x="2112" y="2592"/>
              <a:ext cx="1531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Cleaning</a:t>
              </a:r>
              <a:r>
                <a:rPr lang="en-US" altLang="x-none" dirty="0"/>
                <a:t> data (e.g., de-duping and </a:t>
              </a:r>
              <a:r>
                <a:rPr lang="en-US" altLang="x-none" b="1" dirty="0">
                  <a:solidFill>
                    <a:schemeClr val="tx2"/>
                  </a:solidFill>
                </a:rPr>
                <a:t>linking records</a:t>
              </a:r>
              <a:r>
                <a:rPr lang="en-US" altLang="x-none" dirty="0"/>
                <a:t>) to form a single [virtual]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8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23533"/>
            <a:ext cx="9834694" cy="420032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Goal: </a:t>
            </a:r>
            <a:r>
              <a:rPr lang="en-US" dirty="0"/>
              <a:t>Combine data residing in different sources and provide users with a unified view of these data for querying or analysis.</a:t>
            </a:r>
          </a:p>
          <a:p>
            <a:pPr lvl="1"/>
            <a:r>
              <a:rPr lang="en-US" dirty="0"/>
              <a:t>Each data source has its own schema called </a:t>
            </a:r>
            <a:r>
              <a:rPr lang="en-US" b="1" dirty="0">
                <a:solidFill>
                  <a:srgbClr val="215C4E"/>
                </a:solidFill>
              </a:rPr>
              <a:t>local schemas</a:t>
            </a:r>
            <a:r>
              <a:rPr lang="en-US" dirty="0">
                <a:solidFill>
                  <a:srgbClr val="215C4E"/>
                </a:solidFill>
              </a:rPr>
              <a:t> </a:t>
            </a:r>
          </a:p>
          <a:p>
            <a:pPr lvl="2"/>
            <a:r>
              <a:rPr lang="en-US" dirty="0"/>
              <a:t>Most work assumes relational schemas, but some work on XML and others.</a:t>
            </a:r>
          </a:p>
          <a:p>
            <a:pPr lvl="1"/>
            <a:r>
              <a:rPr lang="en-US" dirty="0"/>
              <a:t>The unified schema is often called </a:t>
            </a:r>
            <a:r>
              <a:rPr lang="en-US" b="1" dirty="0">
                <a:solidFill>
                  <a:srgbClr val="215C4E"/>
                </a:solidFill>
              </a:rPr>
              <a:t>mediated schema</a:t>
            </a:r>
            <a:r>
              <a:rPr lang="en-US" dirty="0">
                <a:solidFill>
                  <a:srgbClr val="215C4E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215C4E"/>
                </a:solidFill>
              </a:rPr>
              <a:t>global schema.</a:t>
            </a:r>
            <a:endParaRPr lang="en-US" dirty="0">
              <a:solidFill>
                <a:srgbClr val="215C4E"/>
              </a:solidFill>
            </a:endParaRPr>
          </a:p>
          <a:p>
            <a:endParaRPr lang="en-US" dirty="0"/>
          </a:p>
          <a:p>
            <a:r>
              <a:rPr lang="en-US" dirty="0"/>
              <a:t>Traditionally Two Approaches.</a:t>
            </a:r>
          </a:p>
          <a:p>
            <a:pPr marL="968375" lvl="1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Data Warehousing:</a:t>
            </a:r>
            <a:r>
              <a:rPr lang="en-US" b="0" dirty="0"/>
              <a:t> bring the data together into a single repository.</a:t>
            </a:r>
          </a:p>
          <a:p>
            <a:pPr marL="968375" lvl="1" indent="-457200">
              <a:buAutoNum type="arabicPeriod"/>
            </a:pPr>
            <a:endParaRPr lang="en-US" b="0" dirty="0"/>
          </a:p>
          <a:p>
            <a:pPr marL="968375" lvl="1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In-Place Integration:</a:t>
            </a:r>
            <a:r>
              <a:rPr lang="en-US" b="0" dirty="0"/>
              <a:t> Keep the data where it is, and send queries back and forth.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FED423-F31B-E64B-B0E4-92A101F1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17235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thub.com/umddb/datascience-fall14/raw/master/lecture-notes/multimedia/etl-clea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0470" y="929199"/>
            <a:ext cx="8001530" cy="57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F5BBC4-0D1E-6245-9121-EBD644D2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78021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343400" y="2438400"/>
            <a:ext cx="3124200" cy="1447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648201" y="2895600"/>
            <a:ext cx="1986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>
                <a:latin typeface="Tahoma" charset="0"/>
              </a:rPr>
              <a:t>Mediated Schema</a:t>
            </a:r>
          </a:p>
        </p:txBody>
      </p:sp>
      <p:grpSp>
        <p:nvGrpSpPr>
          <p:cNvPr id="19462" name="Group 8"/>
          <p:cNvGrpSpPr>
            <a:grpSpLocks/>
          </p:cNvGrpSpPr>
          <p:nvPr/>
        </p:nvGrpSpPr>
        <p:grpSpPr bwMode="auto">
          <a:xfrm>
            <a:off x="7181850" y="5372100"/>
            <a:ext cx="1066800" cy="990600"/>
            <a:chOff x="432" y="3504"/>
            <a:chExt cx="672" cy="624"/>
          </a:xfrm>
        </p:grpSpPr>
        <p:sp>
          <p:nvSpPr>
            <p:cNvPr id="19491" name="Oval 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2" name="Text Box 7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3" name="Group 9"/>
          <p:cNvGrpSpPr>
            <a:grpSpLocks/>
          </p:cNvGrpSpPr>
          <p:nvPr/>
        </p:nvGrpSpPr>
        <p:grpSpPr bwMode="auto">
          <a:xfrm>
            <a:off x="1981200" y="5372100"/>
            <a:ext cx="1066800" cy="990600"/>
            <a:chOff x="432" y="3504"/>
            <a:chExt cx="672" cy="624"/>
          </a:xfrm>
        </p:grpSpPr>
        <p:sp>
          <p:nvSpPr>
            <p:cNvPr id="19489" name="Oval 10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0" name="Text Box 11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4" name="Group 12"/>
          <p:cNvGrpSpPr>
            <a:grpSpLocks/>
          </p:cNvGrpSpPr>
          <p:nvPr/>
        </p:nvGrpSpPr>
        <p:grpSpPr bwMode="auto">
          <a:xfrm>
            <a:off x="3714750" y="5372100"/>
            <a:ext cx="1066800" cy="990600"/>
            <a:chOff x="432" y="3504"/>
            <a:chExt cx="672" cy="624"/>
          </a:xfrm>
        </p:grpSpPr>
        <p:sp>
          <p:nvSpPr>
            <p:cNvPr id="19487" name="Oval 13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8" name="Text Box 14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5" name="Group 15"/>
          <p:cNvGrpSpPr>
            <a:grpSpLocks/>
          </p:cNvGrpSpPr>
          <p:nvPr/>
        </p:nvGrpSpPr>
        <p:grpSpPr bwMode="auto">
          <a:xfrm>
            <a:off x="5448300" y="5372100"/>
            <a:ext cx="1066800" cy="990600"/>
            <a:chOff x="432" y="3504"/>
            <a:chExt cx="672" cy="624"/>
          </a:xfrm>
        </p:grpSpPr>
        <p:sp>
          <p:nvSpPr>
            <p:cNvPr id="19485" name="Oval 1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6" name="Text Box 17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6" name="Group 18"/>
          <p:cNvGrpSpPr>
            <a:grpSpLocks/>
          </p:cNvGrpSpPr>
          <p:nvPr/>
        </p:nvGrpSpPr>
        <p:grpSpPr bwMode="auto">
          <a:xfrm>
            <a:off x="8915400" y="5372100"/>
            <a:ext cx="1066800" cy="990600"/>
            <a:chOff x="432" y="3504"/>
            <a:chExt cx="672" cy="624"/>
          </a:xfrm>
        </p:grpSpPr>
        <p:sp>
          <p:nvSpPr>
            <p:cNvPr id="19483" name="Oval 19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4" name="Text Box 20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sp>
        <p:nvSpPr>
          <p:cNvPr id="19467" name="Line 21"/>
          <p:cNvSpPr>
            <a:spLocks noChangeShapeType="1"/>
          </p:cNvSpPr>
          <p:nvPr/>
        </p:nvSpPr>
        <p:spPr bwMode="auto">
          <a:xfrm flipV="1">
            <a:off x="2895600" y="38100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8" name="Line 23"/>
          <p:cNvSpPr>
            <a:spLocks noChangeShapeType="1"/>
          </p:cNvSpPr>
          <p:nvPr/>
        </p:nvSpPr>
        <p:spPr bwMode="auto">
          <a:xfrm flipV="1">
            <a:off x="4343400" y="39624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9" name="Line 24"/>
          <p:cNvSpPr>
            <a:spLocks noChangeShapeType="1"/>
          </p:cNvSpPr>
          <p:nvPr/>
        </p:nvSpPr>
        <p:spPr bwMode="auto">
          <a:xfrm flipV="1">
            <a:off x="6019800" y="3962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0" name="Line 25"/>
          <p:cNvSpPr>
            <a:spLocks noChangeShapeType="1"/>
          </p:cNvSpPr>
          <p:nvPr/>
        </p:nvSpPr>
        <p:spPr bwMode="auto">
          <a:xfrm flipH="1" flipV="1">
            <a:off x="6705600" y="3886200"/>
            <a:ext cx="990600" cy="1371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1" name="Line 26"/>
          <p:cNvSpPr>
            <a:spLocks noChangeShapeType="1"/>
          </p:cNvSpPr>
          <p:nvPr/>
        </p:nvSpPr>
        <p:spPr bwMode="auto">
          <a:xfrm flipH="1" flipV="1">
            <a:off x="7315200" y="3657600"/>
            <a:ext cx="198120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048002" y="1828802"/>
            <a:ext cx="3252792" cy="646113"/>
            <a:chOff x="960" y="1152"/>
            <a:chExt cx="2049" cy="407"/>
          </a:xfrm>
        </p:grpSpPr>
        <p:sp>
          <p:nvSpPr>
            <p:cNvPr id="19481" name="Text Box 28"/>
            <p:cNvSpPr txBox="1">
              <a:spLocks noChangeArrowheads="1"/>
            </p:cNvSpPr>
            <p:nvPr/>
          </p:nvSpPr>
          <p:spPr bwMode="auto">
            <a:xfrm>
              <a:off x="960" y="1152"/>
              <a:ext cx="204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 sz="3600" dirty="0">
                  <a:latin typeface="Tahoma" charset="0"/>
                </a:rPr>
                <a:t>Query </a:t>
              </a:r>
              <a:r>
                <a:rPr lang="en-US" altLang="x-none" sz="3600" i="1" dirty="0">
                  <a:latin typeface="Tahoma" charset="0"/>
                </a:rPr>
                <a:t>Q</a:t>
              </a:r>
            </a:p>
          </p:txBody>
        </p:sp>
        <p:sp>
          <p:nvSpPr>
            <p:cNvPr id="19482" name="Line 29"/>
            <p:cNvSpPr>
              <a:spLocks noChangeShapeType="1"/>
            </p:cNvSpPr>
            <p:nvPr/>
          </p:nvSpPr>
          <p:spPr bwMode="auto">
            <a:xfrm>
              <a:off x="2112" y="1440"/>
              <a:ext cx="24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828800" y="5105407"/>
            <a:ext cx="7207250" cy="369888"/>
            <a:chOff x="192" y="3216"/>
            <a:chExt cx="4540" cy="233"/>
          </a:xfrm>
        </p:grpSpPr>
        <p:sp>
          <p:nvSpPr>
            <p:cNvPr id="19476" name="Text Box 31"/>
            <p:cNvSpPr txBox="1">
              <a:spLocks noChangeArrowheads="1"/>
            </p:cNvSpPr>
            <p:nvPr/>
          </p:nvSpPr>
          <p:spPr bwMode="auto">
            <a:xfrm>
              <a:off x="192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7" name="Text Box 32"/>
            <p:cNvSpPr txBox="1">
              <a:spLocks noChangeArrowheads="1"/>
            </p:cNvSpPr>
            <p:nvPr/>
          </p:nvSpPr>
          <p:spPr bwMode="auto">
            <a:xfrm>
              <a:off x="1260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8" name="Text Box 33"/>
            <p:cNvSpPr txBox="1">
              <a:spLocks noChangeArrowheads="1"/>
            </p:cNvSpPr>
            <p:nvPr/>
          </p:nvSpPr>
          <p:spPr bwMode="auto">
            <a:xfrm>
              <a:off x="2328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9" name="Text Box 34"/>
            <p:cNvSpPr txBox="1">
              <a:spLocks noChangeArrowheads="1"/>
            </p:cNvSpPr>
            <p:nvPr/>
          </p:nvSpPr>
          <p:spPr bwMode="auto">
            <a:xfrm>
              <a:off x="3396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80" name="Text Box 35"/>
            <p:cNvSpPr txBox="1">
              <a:spLocks noChangeArrowheads="1"/>
            </p:cNvSpPr>
            <p:nvPr/>
          </p:nvSpPr>
          <p:spPr bwMode="auto">
            <a:xfrm>
              <a:off x="4464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6E6A179-8F2C-724D-8D52-52F43190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In-place Integration</a:t>
            </a:r>
          </a:p>
        </p:txBody>
      </p:sp>
    </p:spTree>
    <p:extLst>
      <p:ext uri="{BB962C8B-B14F-4D97-AF65-F5344CB8AC3E}">
        <p14:creationId xmlns:p14="http://schemas.microsoft.com/office/powerpoint/2010/main" val="252337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77961"/>
            <a:ext cx="9901806" cy="420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different setups: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Data Warehousing:</a:t>
            </a:r>
            <a:r>
              <a:rPr lang="en-US" dirty="0"/>
              <a:t> bring the data together into a single repository.</a:t>
            </a:r>
          </a:p>
          <a:p>
            <a:pPr lvl="1"/>
            <a:r>
              <a:rPr lang="en-US" dirty="0"/>
              <a:t>Relatively easier problem - only need one-way-mappings.</a:t>
            </a:r>
          </a:p>
          <a:p>
            <a:pPr lvl="1"/>
            <a:r>
              <a:rPr lang="en-US" dirty="0"/>
              <a:t>Query performance predictable and under your control.</a:t>
            </a:r>
          </a:p>
          <a:p>
            <a:pPr lvl="1"/>
            <a:r>
              <a:rPr lang="en-US" dirty="0"/>
              <a:t>Hard to integrate changes as we have to reprocess.</a:t>
            </a:r>
          </a:p>
          <a:p>
            <a:pPr marL="914400" lvl="1" indent="-457200">
              <a:buAutoNum type="arabicPeriod"/>
            </a:pPr>
            <a:endParaRPr lang="en-US" b="0" dirty="0"/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In-Place Integration:</a:t>
            </a:r>
            <a:r>
              <a:rPr lang="en-US" dirty="0"/>
              <a:t> Keep the data where it is, and send queries back and forth.</a:t>
            </a:r>
          </a:p>
          <a:p>
            <a:pPr lvl="1"/>
            <a:r>
              <a:rPr lang="en-US" dirty="0"/>
              <a:t>Need two-way mappings -- a query on the mediated schema needs to be translated into queries over data source schemas.</a:t>
            </a:r>
          </a:p>
          <a:p>
            <a:pPr lvl="1"/>
            <a:r>
              <a:rPr lang="en-US" dirty="0"/>
              <a:t>Not as efficient and clean as data warehousing, but a better fit for dynamic data.</a:t>
            </a:r>
          </a:p>
          <a:p>
            <a:pPr lvl="1"/>
            <a:r>
              <a:rPr lang="en-US" dirty="0"/>
              <a:t>Or when data warehousing is not feasible.</a:t>
            </a:r>
          </a:p>
          <a:p>
            <a:pPr marL="457200" indent="-457200">
              <a:buAutoNum type="arabicPeriod"/>
            </a:pPr>
            <a:endParaRPr lang="en-US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CC8248-C538-0F45-B082-C89A0669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7393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83267"/>
            <a:ext cx="8873067" cy="506311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Data extraction, reconciliation, and cleaning.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Get the data from each source in a structured form.</a:t>
            </a:r>
          </a:p>
          <a:p>
            <a:pPr lvl="1"/>
            <a:r>
              <a:rPr lang="en-US" dirty="0"/>
              <a:t>Need to use wrappers to extract data and define local schema.</a:t>
            </a:r>
          </a:p>
          <a:p>
            <a:pPr marL="346075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Schema alignment and mapping. </a:t>
            </a:r>
          </a:p>
          <a:p>
            <a:pPr lvl="1"/>
            <a:r>
              <a:rPr lang="en-US" dirty="0"/>
              <a:t>Figure out mappings / matchings between schemas.</a:t>
            </a:r>
          </a:p>
          <a:p>
            <a:pPr lvl="1"/>
            <a:r>
              <a:rPr lang="en-US" dirty="0"/>
              <a:t>Decide on the best mediated schema.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Answer queries over the global schema.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Decide mapping a query on global schema onto queries over local schemas</a:t>
            </a:r>
          </a:p>
          <a:p>
            <a:pPr lvl="1"/>
            <a:r>
              <a:rPr lang="en-US" dirty="0"/>
              <a:t>Also need to decide which sources contain relevant data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Limitations in mechanisms for accessing sources.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Many sources have limits on how you can access them!</a:t>
            </a:r>
          </a:p>
          <a:p>
            <a:pPr lvl="1"/>
            <a:r>
              <a:rPr lang="en-US" dirty="0"/>
              <a:t>Limits on the number of queries you can issues (say 100 per min)</a:t>
            </a:r>
          </a:p>
          <a:p>
            <a:pPr lvl="1"/>
            <a:r>
              <a:rPr lang="en-US" dirty="0"/>
              <a:t>Limits on the types of queries </a:t>
            </a:r>
          </a:p>
          <a:p>
            <a:pPr lvl="2"/>
            <a:r>
              <a:rPr lang="en-US" dirty="0"/>
              <a:t>e.g., must enter a </a:t>
            </a:r>
            <a:r>
              <a:rPr lang="en-US" dirty="0" err="1"/>
              <a:t>zipcode</a:t>
            </a:r>
            <a:r>
              <a:rPr lang="en-US" dirty="0"/>
              <a:t> to get information from a web source.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8BCA1-4F0B-3D44-AEE6-E5785FBF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Integration: Key Challenges</a:t>
            </a:r>
          </a:p>
        </p:txBody>
      </p:sp>
    </p:spTree>
    <p:extLst>
      <p:ext uri="{BB962C8B-B14F-4D97-AF65-F5344CB8AC3E}">
        <p14:creationId xmlns:p14="http://schemas.microsoft.com/office/powerpoint/2010/main" val="15046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318"/>
            <a:ext cx="9397746" cy="5113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Goal: </a:t>
            </a:r>
            <a:r>
              <a:rPr lang="en-US" dirty="0"/>
              <a:t>Identify corresponding elements in two schemas.</a:t>
            </a:r>
          </a:p>
          <a:p>
            <a:pPr lvl="1"/>
            <a:r>
              <a:rPr lang="en-US" dirty="0"/>
              <a:t>As a first step toward constructing a global schema.</a:t>
            </a:r>
          </a:p>
          <a:p>
            <a:pPr lvl="1"/>
            <a:r>
              <a:rPr lang="en-US" dirty="0"/>
              <a:t>Schema heterogeneity is a key roadblock.</a:t>
            </a:r>
          </a:p>
          <a:p>
            <a:pPr lvl="2"/>
            <a:r>
              <a:rPr lang="en-US" dirty="0"/>
              <a:t>Different data sources speak their own schema.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01546" y="3513710"/>
            <a:ext cx="8305800" cy="3124200"/>
            <a:chOff x="381000" y="1447800"/>
            <a:chExt cx="8305800" cy="3124200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352800"/>
              <a:ext cx="428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>
              <a:off x="1647825" y="2867025"/>
              <a:ext cx="5715000" cy="381000"/>
            </a:xfrm>
            <a:custGeom>
              <a:avLst/>
              <a:gdLst>
                <a:gd name="T0" fmla="*/ 17727 w 21600"/>
                <a:gd name="T1" fmla="*/ 190500 h 21600"/>
                <a:gd name="T2" fmla="*/ 2857500 w 21600"/>
                <a:gd name="T3" fmla="*/ 380594 h 21600"/>
                <a:gd name="T4" fmla="*/ 5710238 w 21600"/>
                <a:gd name="T5" fmla="*/ 190500 h 21600"/>
                <a:gd name="T6" fmla="*/ 2857500 w 21600"/>
                <a:gd name="T7" fmla="*/ 2178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auto">
            <a:xfrm>
              <a:off x="1428750" y="3962400"/>
              <a:ext cx="4572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5743575" y="3533775"/>
              <a:ext cx="3810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1600200" y="2362200"/>
              <a:ext cx="990600" cy="3048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V="1">
              <a:off x="1647825" y="3810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657600" y="3562350"/>
              <a:ext cx="1219200" cy="30480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981200"/>
              <a:ext cx="914400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1600200" y="2908300"/>
              <a:ext cx="2387600" cy="673100"/>
            </a:xfrm>
            <a:custGeom>
              <a:avLst/>
              <a:gdLst>
                <a:gd name="T0" fmla="*/ 0 w 1504"/>
                <a:gd name="T1" fmla="*/ 376 h 424"/>
                <a:gd name="T2" fmla="*/ 528 w 1504"/>
                <a:gd name="T3" fmla="*/ 40 h 424"/>
                <a:gd name="T4" fmla="*/ 1344 w 1504"/>
                <a:gd name="T5" fmla="*/ 136 h 424"/>
                <a:gd name="T6" fmla="*/ 1488 w 1504"/>
                <a:gd name="T7" fmla="*/ 424 h 4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4"/>
                <a:gd name="T13" fmla="*/ 0 h 424"/>
                <a:gd name="T14" fmla="*/ 1504 w 1504"/>
                <a:gd name="T15" fmla="*/ 424 h 4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4" h="424">
                  <a:moveTo>
                    <a:pt x="0" y="376"/>
                  </a:moveTo>
                  <a:cubicBezTo>
                    <a:pt x="152" y="228"/>
                    <a:pt x="304" y="80"/>
                    <a:pt x="528" y="40"/>
                  </a:cubicBezTo>
                  <a:cubicBezTo>
                    <a:pt x="752" y="0"/>
                    <a:pt x="1184" y="72"/>
                    <a:pt x="1344" y="136"/>
                  </a:cubicBezTo>
                  <a:cubicBezTo>
                    <a:pt x="1504" y="200"/>
                    <a:pt x="1464" y="376"/>
                    <a:pt x="1488" y="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057400" y="22860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32000" y="2009775"/>
              <a:ext cx="2311400" cy="1638300"/>
            </a:xfrm>
            <a:custGeom>
              <a:avLst/>
              <a:gdLst>
                <a:gd name="T0" fmla="*/ 16 w 1456"/>
                <a:gd name="T1" fmla="*/ 216 h 1032"/>
                <a:gd name="T2" fmla="*/ 16 w 1456"/>
                <a:gd name="T3" fmla="*/ 72 h 1032"/>
                <a:gd name="T4" fmla="*/ 112 w 1456"/>
                <a:gd name="T5" fmla="*/ 24 h 1032"/>
                <a:gd name="T6" fmla="*/ 448 w 1456"/>
                <a:gd name="T7" fmla="*/ 216 h 1032"/>
                <a:gd name="T8" fmla="*/ 1264 w 1456"/>
                <a:gd name="T9" fmla="*/ 792 h 1032"/>
                <a:gd name="T10" fmla="*/ 1456 w 1456"/>
                <a:gd name="T11" fmla="*/ 1032 h 10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"/>
                <a:gd name="T19" fmla="*/ 0 h 1032"/>
                <a:gd name="T20" fmla="*/ 1456 w 1456"/>
                <a:gd name="T21" fmla="*/ 1032 h 10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" h="1032">
                  <a:moveTo>
                    <a:pt x="16" y="216"/>
                  </a:moveTo>
                  <a:cubicBezTo>
                    <a:pt x="8" y="160"/>
                    <a:pt x="0" y="104"/>
                    <a:pt x="16" y="72"/>
                  </a:cubicBezTo>
                  <a:cubicBezTo>
                    <a:pt x="32" y="40"/>
                    <a:pt x="40" y="0"/>
                    <a:pt x="112" y="24"/>
                  </a:cubicBezTo>
                  <a:cubicBezTo>
                    <a:pt x="184" y="48"/>
                    <a:pt x="256" y="88"/>
                    <a:pt x="448" y="216"/>
                  </a:cubicBezTo>
                  <a:cubicBezTo>
                    <a:pt x="640" y="344"/>
                    <a:pt x="1096" y="656"/>
                    <a:pt x="1264" y="792"/>
                  </a:cubicBezTo>
                  <a:cubicBezTo>
                    <a:pt x="1432" y="928"/>
                    <a:pt x="1424" y="992"/>
                    <a:pt x="1456" y="10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410075" y="2133600"/>
              <a:ext cx="2676525" cy="1485900"/>
            </a:xfrm>
            <a:custGeom>
              <a:avLst/>
              <a:gdLst>
                <a:gd name="T0" fmla="*/ 0 w 1824"/>
                <a:gd name="T1" fmla="*/ 936 h 936"/>
                <a:gd name="T2" fmla="*/ 192 w 1824"/>
                <a:gd name="T3" fmla="*/ 552 h 936"/>
                <a:gd name="T4" fmla="*/ 864 w 1824"/>
                <a:gd name="T5" fmla="*/ 504 h 936"/>
                <a:gd name="T6" fmla="*/ 1344 w 1824"/>
                <a:gd name="T7" fmla="*/ 456 h 936"/>
                <a:gd name="T8" fmla="*/ 1680 w 1824"/>
                <a:gd name="T9" fmla="*/ 72 h 936"/>
                <a:gd name="T10" fmla="*/ 1824 w 1824"/>
                <a:gd name="T11" fmla="*/ 24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4"/>
                <a:gd name="T19" fmla="*/ 0 h 936"/>
                <a:gd name="T20" fmla="*/ 1824 w 1824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4" h="936">
                  <a:moveTo>
                    <a:pt x="0" y="936"/>
                  </a:moveTo>
                  <a:cubicBezTo>
                    <a:pt x="24" y="780"/>
                    <a:pt x="48" y="624"/>
                    <a:pt x="192" y="552"/>
                  </a:cubicBezTo>
                  <a:cubicBezTo>
                    <a:pt x="336" y="480"/>
                    <a:pt x="672" y="520"/>
                    <a:pt x="864" y="504"/>
                  </a:cubicBezTo>
                  <a:cubicBezTo>
                    <a:pt x="1056" y="488"/>
                    <a:pt x="1208" y="528"/>
                    <a:pt x="1344" y="456"/>
                  </a:cubicBezTo>
                  <a:cubicBezTo>
                    <a:pt x="1480" y="384"/>
                    <a:pt x="1600" y="144"/>
                    <a:pt x="1680" y="72"/>
                  </a:cubicBezTo>
                  <a:cubicBezTo>
                    <a:pt x="1760" y="0"/>
                    <a:pt x="1792" y="12"/>
                    <a:pt x="1824" y="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3886200" y="3581400"/>
              <a:ext cx="7524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Mediator</a:t>
              </a:r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7553325" y="2590800"/>
              <a:ext cx="82426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Consumer</a:t>
              </a:r>
            </a:p>
          </p:txBody>
        </p:sp>
        <p:sp>
          <p:nvSpPr>
            <p:cNvPr id="26" name="Text Box 18"/>
            <p:cNvSpPr txBox="1">
              <a:spLocks noChangeArrowheads="1"/>
            </p:cNvSpPr>
            <p:nvPr/>
          </p:nvSpPr>
          <p:spPr bwMode="auto">
            <a:xfrm>
              <a:off x="5526088" y="3763963"/>
              <a:ext cx="950912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4572000" y="3035300"/>
              <a:ext cx="1473200" cy="622300"/>
            </a:xfrm>
            <a:custGeom>
              <a:avLst/>
              <a:gdLst>
                <a:gd name="T0" fmla="*/ 864 w 928"/>
                <a:gd name="T1" fmla="*/ 344 h 392"/>
                <a:gd name="T2" fmla="*/ 816 w 928"/>
                <a:gd name="T3" fmla="*/ 56 h 392"/>
                <a:gd name="T4" fmla="*/ 192 w 928"/>
                <a:gd name="T5" fmla="*/ 56 h 392"/>
                <a:gd name="T6" fmla="*/ 0 w 928"/>
                <a:gd name="T7" fmla="*/ 392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8"/>
                <a:gd name="T13" fmla="*/ 0 h 392"/>
                <a:gd name="T14" fmla="*/ 928 w 928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8" h="392">
                  <a:moveTo>
                    <a:pt x="864" y="344"/>
                  </a:moveTo>
                  <a:cubicBezTo>
                    <a:pt x="896" y="224"/>
                    <a:pt x="928" y="104"/>
                    <a:pt x="816" y="56"/>
                  </a:cubicBezTo>
                  <a:cubicBezTo>
                    <a:pt x="704" y="8"/>
                    <a:pt x="328" y="0"/>
                    <a:pt x="192" y="56"/>
                  </a:cubicBezTo>
                  <a:cubicBezTo>
                    <a:pt x="56" y="112"/>
                    <a:pt x="28" y="252"/>
                    <a:pt x="0" y="3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1581150" y="2409825"/>
              <a:ext cx="1103313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609600" y="3687763"/>
              <a:ext cx="950913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grpSp>
          <p:nvGrpSpPr>
            <p:cNvPr id="30" name="Group 22"/>
            <p:cNvGrpSpPr>
              <a:grpSpLocks/>
            </p:cNvGrpSpPr>
            <p:nvPr/>
          </p:nvGrpSpPr>
          <p:grpSpPr bwMode="auto">
            <a:xfrm>
              <a:off x="381000" y="1447800"/>
              <a:ext cx="8305800" cy="3124200"/>
              <a:chOff x="240" y="912"/>
              <a:chExt cx="5232" cy="1968"/>
            </a:xfrm>
          </p:grpSpPr>
          <p:sp>
            <p:nvSpPr>
              <p:cNvPr id="35" name="AutoShape 23"/>
              <p:cNvSpPr>
                <a:spLocks noChangeArrowheads="1"/>
              </p:cNvSpPr>
              <p:nvPr/>
            </p:nvSpPr>
            <p:spPr bwMode="auto">
              <a:xfrm>
                <a:off x="4320" y="2064"/>
                <a:ext cx="1152" cy="288"/>
              </a:xfrm>
              <a:prstGeom prst="wedgeRoundRectCallout">
                <a:avLst>
                  <a:gd name="adj1" fmla="val -95486"/>
                  <a:gd name="adj2" fmla="val 3298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Hotel, Gaststätte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Brauerei, Kathedrale</a:t>
                </a:r>
              </a:p>
            </p:txBody>
          </p:sp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1104" cy="288"/>
              </a:xfrm>
              <a:prstGeom prst="wedgeRoundRectCallout">
                <a:avLst>
                  <a:gd name="adj1" fmla="val -65125"/>
                  <a:gd name="adj2" fmla="val -4930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Lodges, Restaurants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Beaches, Volcanoes</a:t>
                </a:r>
              </a:p>
            </p:txBody>
          </p:sp>
          <p:sp>
            <p:nvSpPr>
              <p:cNvPr id="37" name="AutoShape 25"/>
              <p:cNvSpPr>
                <a:spLocks noChangeArrowheads="1"/>
              </p:cNvSpPr>
              <p:nvPr/>
            </p:nvSpPr>
            <p:spPr bwMode="auto">
              <a:xfrm>
                <a:off x="240" y="912"/>
                <a:ext cx="1104" cy="432"/>
              </a:xfrm>
              <a:prstGeom prst="wedgeRoundRectCallout">
                <a:avLst>
                  <a:gd name="adj1" fmla="val 40671"/>
                  <a:gd name="adj2" fmla="val 9004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 dirty="0">
                    <a:latin typeface="Comic Sans MS" charset="0"/>
                  </a:rPr>
                  <a:t>Hotel, Restaurant,</a:t>
                </a:r>
              </a:p>
              <a:p>
                <a:pPr algn="ctr"/>
                <a:r>
                  <a:rPr lang="en-US" altLang="x-none" sz="1200" dirty="0" err="1">
                    <a:latin typeface="Comic Sans MS" charset="0"/>
                  </a:rPr>
                  <a:t>AdventureSports</a:t>
                </a:r>
                <a:r>
                  <a:rPr lang="en-US" altLang="x-none" sz="1200" dirty="0">
                    <a:latin typeface="Comic Sans MS" charset="0"/>
                  </a:rPr>
                  <a:t>, </a:t>
                </a:r>
                <a:r>
                  <a:rPr lang="en-US" altLang="x-none" sz="1200" dirty="0" err="1">
                    <a:latin typeface="Comic Sans MS" charset="0"/>
                  </a:rPr>
                  <a:t>HistoricalSites</a:t>
                </a:r>
                <a:endParaRPr lang="en-US" altLang="x-none" sz="1200" dirty="0">
                  <a:latin typeface="Comic Sans MS" charset="0"/>
                </a:endParaRPr>
              </a:p>
            </p:txBody>
          </p:sp>
        </p:grp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1257300" y="1790700"/>
              <a:ext cx="6515100" cy="2552700"/>
              <a:chOff x="792" y="1128"/>
              <a:chExt cx="4104" cy="1608"/>
            </a:xfrm>
          </p:grpSpPr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 flipV="1">
                <a:off x="2352" y="2352"/>
                <a:ext cx="2544" cy="384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AutoShape 28"/>
              <p:cNvCxnSpPr>
                <a:cxnSpLocks noChangeShapeType="1"/>
              </p:cNvCxnSpPr>
              <p:nvPr/>
            </p:nvCxnSpPr>
            <p:spPr bwMode="auto">
              <a:xfrm rot="5400000" flipH="1">
                <a:off x="2652" y="-180"/>
                <a:ext cx="936" cy="3552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AutoShape 29"/>
              <p:cNvCxnSpPr>
                <a:cxnSpLocks noChangeShapeType="1"/>
              </p:cNvCxnSpPr>
              <p:nvPr/>
            </p:nvCxnSpPr>
            <p:spPr bwMode="auto">
              <a:xfrm rot="5400000" flipH="1">
                <a:off x="672" y="1464"/>
                <a:ext cx="1248" cy="1008"/>
              </a:xfrm>
              <a:prstGeom prst="curvedConnector3">
                <a:avLst>
                  <a:gd name="adj1" fmla="val 37500"/>
                </a:avLst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BA60F13-41A1-EE4D-93A1-41C59E75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Matching or Alignment</a:t>
            </a:r>
          </a:p>
        </p:txBody>
      </p:sp>
    </p:spTree>
    <p:extLst>
      <p:ext uri="{BB962C8B-B14F-4D97-AF65-F5344CB8AC3E}">
        <p14:creationId xmlns:p14="http://schemas.microsoft.com/office/powerpoint/2010/main" val="32173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5715000" y="1677308"/>
            <a:ext cx="3886200" cy="4343400"/>
          </a:xfrm>
          <a:prstGeom prst="roundRect">
            <a:avLst>
              <a:gd name="adj" fmla="val 7144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2819400" y="2820308"/>
            <a:ext cx="2133600" cy="2133600"/>
          </a:xfrm>
          <a:prstGeom prst="roundRect">
            <a:avLst>
              <a:gd name="adj" fmla="val 7991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971800" y="2972708"/>
            <a:ext cx="1828800" cy="1790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BooksAndMusic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Author</a:t>
            </a:r>
          </a:p>
          <a:p>
            <a:r>
              <a:rPr lang="en-US" altLang="x-none" sz="1200">
                <a:latin typeface="Comic Sans MS" charset="0"/>
              </a:rPr>
              <a:t>Publisher</a:t>
            </a:r>
          </a:p>
          <a:p>
            <a:r>
              <a:rPr lang="en-US" altLang="x-none" sz="1200">
                <a:latin typeface="Comic Sans MS" charset="0"/>
              </a:rPr>
              <a:t>ItemID</a:t>
            </a:r>
          </a:p>
          <a:p>
            <a:r>
              <a:rPr lang="en-US" altLang="x-none" sz="1200">
                <a:latin typeface="Comic Sans MS" charset="0"/>
              </a:rPr>
              <a:t>ItemType</a:t>
            </a:r>
          </a:p>
          <a:p>
            <a:r>
              <a:rPr lang="en-US" altLang="x-none" sz="1200">
                <a:latin typeface="Comic Sans MS" charset="0"/>
              </a:rPr>
              <a:t>SuggestedPrice</a:t>
            </a:r>
          </a:p>
          <a:p>
            <a:r>
              <a:rPr lang="en-US" altLang="x-none" sz="1200">
                <a:latin typeface="Comic Sans MS" charset="0"/>
              </a:rPr>
              <a:t>Categories</a:t>
            </a:r>
          </a:p>
          <a:p>
            <a:r>
              <a:rPr lang="en-US" altLang="x-none" sz="1200">
                <a:latin typeface="Comic Sans MS" charset="0"/>
              </a:rPr>
              <a:t>Keywords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5867400" y="1905909"/>
            <a:ext cx="1549400" cy="1243013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Books</a:t>
            </a:r>
            <a:r>
              <a:rPr lang="en-US" altLang="x-none" sz="1200" b="1" u="sng">
                <a:latin typeface="Comic Sans MS" charset="0"/>
              </a:rPr>
              <a:t>        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Edition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5934076" y="4660221"/>
            <a:ext cx="1685925" cy="1243012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2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CDs       </a:t>
            </a:r>
          </a:p>
          <a:p>
            <a:r>
              <a:rPr lang="en-US" altLang="x-none" sz="1200">
                <a:latin typeface="Comic Sans MS" charset="0"/>
              </a:rPr>
              <a:t>Album</a:t>
            </a: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Studio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7691438" y="3115584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707313" y="4039509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CDCategories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7829550" y="5030108"/>
            <a:ext cx="161925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Artists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ArtistName</a:t>
            </a:r>
          </a:p>
          <a:p>
            <a:r>
              <a:rPr lang="en-US" altLang="x-none" sz="1200">
                <a:latin typeface="Comic Sans MS" charset="0"/>
              </a:rPr>
              <a:t>GroupName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7913688" y="1950358"/>
            <a:ext cx="154940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Authors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FirstName</a:t>
            </a:r>
          </a:p>
          <a:p>
            <a:r>
              <a:rPr lang="en-US" altLang="x-none" sz="1200">
                <a:latin typeface="Comic Sans MS" charset="0"/>
              </a:rPr>
              <a:t>LastName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505200" y="2286908"/>
            <a:ext cx="4495800" cy="3352800"/>
            <a:chOff x="1248" y="1152"/>
            <a:chExt cx="2832" cy="2112"/>
          </a:xfrm>
        </p:grpSpPr>
        <p:sp>
          <p:nvSpPr>
            <p:cNvPr id="27667" name="Line 14"/>
            <p:cNvSpPr>
              <a:spLocks noChangeShapeType="1"/>
            </p:cNvSpPr>
            <p:nvPr/>
          </p:nvSpPr>
          <p:spPr bwMode="auto">
            <a:xfrm flipV="1">
              <a:off x="1248" y="1152"/>
              <a:ext cx="1544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15"/>
            <p:cNvSpPr>
              <a:spLocks noChangeShapeType="1"/>
            </p:cNvSpPr>
            <p:nvPr/>
          </p:nvSpPr>
          <p:spPr bwMode="auto">
            <a:xfrm>
              <a:off x="1440" y="2064"/>
              <a:ext cx="1392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16"/>
            <p:cNvSpPr>
              <a:spLocks noChangeShapeType="1"/>
            </p:cNvSpPr>
            <p:nvPr/>
          </p:nvSpPr>
          <p:spPr bwMode="auto">
            <a:xfrm flipV="1">
              <a:off x="1344" y="1440"/>
              <a:ext cx="2736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62" name="Text Box 17"/>
          <p:cNvSpPr txBox="1">
            <a:spLocks noChangeArrowheads="1"/>
          </p:cNvSpPr>
          <p:nvPr/>
        </p:nvSpPr>
        <p:spPr bwMode="auto">
          <a:xfrm>
            <a:off x="3195638" y="5030109"/>
            <a:ext cx="1757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</a:t>
            </a:r>
          </a:p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Database A</a:t>
            </a:r>
          </a:p>
        </p:txBody>
      </p:sp>
      <p:sp>
        <p:nvSpPr>
          <p:cNvPr id="27663" name="Text Box 18"/>
          <p:cNvSpPr txBox="1">
            <a:spLocks noChangeArrowheads="1"/>
          </p:cNvSpPr>
          <p:nvPr/>
        </p:nvSpPr>
        <p:spPr bwMode="auto">
          <a:xfrm>
            <a:off x="6548438" y="6020708"/>
            <a:ext cx="2519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Database B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800600" y="2667908"/>
            <a:ext cx="1143000" cy="2133600"/>
            <a:chOff x="2064" y="1392"/>
            <a:chExt cx="720" cy="1344"/>
          </a:xfrm>
        </p:grpSpPr>
        <p:sp>
          <p:nvSpPr>
            <p:cNvPr id="27665" name="Line 20"/>
            <p:cNvSpPr>
              <a:spLocks noChangeShapeType="1"/>
            </p:cNvSpPr>
            <p:nvPr/>
          </p:nvSpPr>
          <p:spPr bwMode="auto">
            <a:xfrm flipV="1">
              <a:off x="2064" y="1392"/>
              <a:ext cx="672" cy="76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21"/>
            <p:cNvSpPr>
              <a:spLocks noChangeShapeType="1"/>
            </p:cNvSpPr>
            <p:nvPr/>
          </p:nvSpPr>
          <p:spPr bwMode="auto">
            <a:xfrm>
              <a:off x="2064" y="2160"/>
              <a:ext cx="720" cy="5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ABBBDD6-9FDA-EA41-94AB-3586427D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Matching or Alignment</a:t>
            </a:r>
          </a:p>
        </p:txBody>
      </p:sp>
    </p:spTree>
    <p:extLst>
      <p:ext uri="{BB962C8B-B14F-4D97-AF65-F5344CB8AC3E}">
        <p14:creationId xmlns:p14="http://schemas.microsoft.com/office/powerpoint/2010/main" val="41476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Data integration continues to be a very active area in research and increasingly industry.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 err="1"/>
              <a:t>E.g</a:t>
            </a:r>
            <a:r>
              <a:rPr lang="en-US" dirty="0"/>
              <a:t>, how do we automatically extract and query open / competitor databases.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Solutions still somewhat ad hoc and manual, although tools beginning to emerge.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/>
              <a:t>AWS Glue, Watson Data Pipe, etc.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Goal: minimize the time needed to integrate a new data source!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Crucial opportunities may be lost otherwise.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Can take weeks to do it properly.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Dealing with changes to the data sources a major headache.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Especially for data sources not under your control.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As Project 1 is showing you…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4DEDDB-8CE1-624B-8F67-E5DFA93F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1252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Milestone 1 Recap</a:t>
            </a:r>
          </a:p>
          <a:p>
            <a:pPr lvl="1"/>
            <a:r>
              <a:rPr lang="en-US" dirty="0"/>
              <a:t>Milestone 2 is Out!</a:t>
            </a:r>
          </a:p>
          <a:p>
            <a:endParaRPr lang="en-US" dirty="0"/>
          </a:p>
          <a:p>
            <a:r>
              <a:rPr lang="en-US" dirty="0"/>
              <a:t>Lab 6+7 Recap</a:t>
            </a:r>
          </a:p>
          <a:p>
            <a:endParaRPr lang="en-US" dirty="0"/>
          </a:p>
          <a:p>
            <a:r>
              <a:rPr lang="en-US" dirty="0"/>
              <a:t>Project 1 Due Tonight!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7770B-C233-6246-9B9A-9B452F87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79" y="1744132"/>
            <a:ext cx="6951273" cy="35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80695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ithub.com/umddb/datascience-fall14/raw/master/lecture-notes/multimedia/cleaning-sou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1533" y="1449388"/>
            <a:ext cx="9406467" cy="46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12029" y="6375866"/>
            <a:ext cx="7206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4"/>
              </a:rPr>
              <a:t>Data Cleaning: Problems and Current Approaches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5C8366-DC4B-4A47-980E-D42822BF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Problems</a:t>
            </a:r>
          </a:p>
        </p:txBody>
      </p:sp>
    </p:spTree>
    <p:extLst>
      <p:ext uri="{BB962C8B-B14F-4D97-AF65-F5344CB8AC3E}">
        <p14:creationId xmlns:p14="http://schemas.microsoft.com/office/powerpoint/2010/main" val="2132489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/>
              <a:t>Depends largely on the source – is it reliable or not?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Databases can enforce constraints, whereas data extracted from files or spreadsheets, or scraped from webpages is much more messy.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215C4E"/>
                </a:solidFill>
              </a:rPr>
              <a:t>Types of Problems: </a:t>
            </a:r>
          </a:p>
          <a:p>
            <a:pPr lvl="1"/>
            <a:r>
              <a:rPr lang="en-US" sz="2400" dirty="0"/>
              <a:t>Ill-formatted data, especially from webpages or files or spreadsheets.</a:t>
            </a:r>
          </a:p>
          <a:p>
            <a:pPr lvl="1"/>
            <a:r>
              <a:rPr lang="en-US" sz="2400" dirty="0"/>
              <a:t>Missing or illegal values, Misspellings.</a:t>
            </a:r>
          </a:p>
          <a:p>
            <a:pPr lvl="1"/>
            <a:r>
              <a:rPr lang="en-US" sz="2400" dirty="0"/>
              <a:t>Use of wrong fields, Extraction issues (not easy to separate out different fields).</a:t>
            </a:r>
          </a:p>
          <a:p>
            <a:pPr lvl="1"/>
            <a:r>
              <a:rPr lang="en-US" sz="2400" dirty="0"/>
              <a:t>Duplicated records, Contradicting Information, Referential Integrity Violations.</a:t>
            </a:r>
          </a:p>
          <a:p>
            <a:pPr lvl="1"/>
            <a:r>
              <a:rPr lang="en-US" sz="2400" dirty="0"/>
              <a:t>Unclear/confusing default values.</a:t>
            </a:r>
          </a:p>
          <a:p>
            <a:pPr lvl="1"/>
            <a:r>
              <a:rPr lang="en-US" sz="2400" dirty="0"/>
              <a:t>Evolving/changing schemas or classification schemes (for categorical attributes).</a:t>
            </a:r>
          </a:p>
          <a:p>
            <a:pPr lvl="1"/>
            <a:r>
              <a:rPr lang="en-US" sz="2400" dirty="0"/>
              <a:t>Outliers.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2AD014-7453-0246-987B-AA334F94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Problems</a:t>
            </a:r>
          </a:p>
        </p:txBody>
      </p:sp>
    </p:spTree>
    <p:extLst>
      <p:ext uri="{BB962C8B-B14F-4D97-AF65-F5344CB8AC3E}">
        <p14:creationId xmlns:p14="http://schemas.microsoft.com/office/powerpoint/2010/main" val="135577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github.com/umddb/datascience-fall14/raw/master/lecture-notes/multimedia/cleaning-tabl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9569" y="2121408"/>
            <a:ext cx="8872862" cy="362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528D14-4940-7F42-BF37-3A0A40D9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Problems</a:t>
            </a:r>
          </a:p>
        </p:txBody>
      </p:sp>
    </p:spTree>
    <p:extLst>
      <p:ext uri="{BB962C8B-B14F-4D97-AF65-F5344CB8AC3E}">
        <p14:creationId xmlns:p14="http://schemas.microsoft.com/office/powerpoint/2010/main" val="19736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people.</a:t>
            </a:r>
          </a:p>
          <a:p>
            <a:endParaRPr lang="en-US" dirty="0"/>
          </a:p>
          <a:p>
            <a:r>
              <a:rPr lang="en-US" dirty="0"/>
              <a:t>Issue 1: Mapping information across sources (schema mapping/transformation).</a:t>
            </a:r>
          </a:p>
          <a:p>
            <a:pPr lvl="1"/>
            <a:r>
              <a:rPr lang="en-US" dirty="0"/>
              <a:t>Same issues as in data integration we saw before.</a:t>
            </a:r>
          </a:p>
          <a:p>
            <a:pPr lvl="1"/>
            <a:r>
              <a:rPr lang="en-US" dirty="0"/>
              <a:t>Naming conflicts: same name used for different objects.</a:t>
            </a:r>
          </a:p>
          <a:p>
            <a:pPr lvl="1"/>
            <a:r>
              <a:rPr lang="en-US" dirty="0"/>
              <a:t>Structural conflicts: different representations across sources.</a:t>
            </a:r>
          </a:p>
          <a:p>
            <a:endParaRPr lang="en-US" dirty="0"/>
          </a:p>
          <a:p>
            <a:r>
              <a:rPr lang="en-US" dirty="0"/>
              <a:t>Issue 2: Entity Resolution: Matching entities across sources!</a:t>
            </a:r>
          </a:p>
          <a:p>
            <a:endParaRPr lang="en-US" dirty="0"/>
          </a:p>
          <a:p>
            <a:r>
              <a:rPr lang="en-US" dirty="0"/>
              <a:t>Issue 3: Data quality issues.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957313-0D01-D44A-8FD1-C7E204EA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Multi-Source Problems</a:t>
            </a:r>
          </a:p>
        </p:txBody>
      </p:sp>
    </p:spTree>
    <p:extLst>
      <p:ext uri="{BB962C8B-B14F-4D97-AF65-F5344CB8AC3E}">
        <p14:creationId xmlns:p14="http://schemas.microsoft.com/office/powerpoint/2010/main" val="218754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6105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87286"/>
            <a:ext cx="6807774" cy="4950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Set of values can be characterized by metrics: center (e.g., mean), dispersion (e.g., standard deviation), and skew. </a:t>
            </a:r>
          </a:p>
          <a:p>
            <a:r>
              <a:rPr lang="en-US" sz="2200" dirty="0"/>
              <a:t>Used to identify outliers:</a:t>
            </a:r>
          </a:p>
          <a:p>
            <a:pPr lvl="1"/>
            <a:r>
              <a:rPr lang="en-US" sz="2200" dirty="0"/>
              <a:t>Watch out for "masking": one extreme outlier may alter the metrics sufficiently to mask other outliers.</a:t>
            </a:r>
          </a:p>
          <a:p>
            <a:pPr lvl="1"/>
            <a:r>
              <a:rPr lang="en-US" sz="2200" dirty="0"/>
              <a:t>Should use </a:t>
            </a:r>
            <a:r>
              <a:rPr lang="en-US" sz="2200" b="1" dirty="0"/>
              <a:t>robust statistics</a:t>
            </a:r>
            <a:r>
              <a:rPr lang="en-US" sz="2200" dirty="0"/>
              <a:t>: considers effect of corrupted data values on distributions (next week!)</a:t>
            </a:r>
          </a:p>
          <a:p>
            <a:pPr lvl="2"/>
            <a:r>
              <a:rPr lang="en-US" sz="2200" b="1" dirty="0">
                <a:solidFill>
                  <a:srgbClr val="215C4E"/>
                </a:solidFill>
              </a:rPr>
              <a:t>Robust center metrics: </a:t>
            </a:r>
            <a:r>
              <a:rPr lang="en-US" sz="2200" dirty="0"/>
              <a:t>median, k% trimmed mean (discard lowest/highest k% values)</a:t>
            </a:r>
          </a:p>
          <a:p>
            <a:pPr lvl="2"/>
            <a:r>
              <a:rPr lang="en-US" sz="2200" b="1" dirty="0">
                <a:solidFill>
                  <a:srgbClr val="215C4E"/>
                </a:solidFill>
              </a:rPr>
              <a:t>Robust dispersion: </a:t>
            </a:r>
            <a:r>
              <a:rPr lang="en-US" sz="2200" dirty="0"/>
              <a:t>Median Absolute Deviation (MAD): median distance of all the values from the median value</a:t>
            </a:r>
          </a:p>
          <a:p>
            <a:pPr lvl="2"/>
            <a:endParaRPr lang="en-US" sz="2200" dirty="0"/>
          </a:p>
          <a:p>
            <a:r>
              <a:rPr lang="en-US" sz="2200" dirty="0"/>
              <a:t>A reasonable approach: discard any data points 1.4826x MAD away from median.</a:t>
            </a:r>
          </a:p>
          <a:p>
            <a:pPr lvl="1"/>
            <a:r>
              <a:rPr lang="en-US" sz="2200" dirty="0"/>
              <a:t>The above assumes that data follows a </a:t>
            </a:r>
            <a:r>
              <a:rPr lang="en-US" sz="2200" b="1" dirty="0"/>
              <a:t>normal</a:t>
            </a:r>
            <a:r>
              <a:rPr lang="en-US" sz="2200" dirty="0"/>
              <a:t> distribution.</a:t>
            </a:r>
          </a:p>
          <a:p>
            <a:pPr lvl="1"/>
            <a:r>
              <a:rPr lang="en-US" sz="2200" dirty="0"/>
              <a:t>May need to eyeball the data (e.g., plot a histogram) to decide if this is true.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C7C1B4-2F59-DD43-A36F-4B2ACFC6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Univariate Outliers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41912-D164-474A-B4B3-BFF3A56E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74" y="1235869"/>
            <a:ext cx="4666268" cy="46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318"/>
            <a:ext cx="9532690" cy="5113593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3"/>
              </a:rPr>
              <a:t>Wikipedia Article on Outliers</a:t>
            </a:r>
            <a:r>
              <a:rPr lang="en-US" dirty="0"/>
              <a:t> lists several other </a:t>
            </a:r>
            <a:br>
              <a:rPr lang="en-US" dirty="0"/>
            </a:br>
            <a:r>
              <a:rPr lang="en-US" dirty="0"/>
              <a:t>normality-based tests for outliers.</a:t>
            </a:r>
          </a:p>
          <a:p>
            <a:r>
              <a:rPr lang="en-US" dirty="0"/>
              <a:t>If data appears to be not normally distributed: </a:t>
            </a:r>
          </a:p>
          <a:p>
            <a:pPr lvl="1"/>
            <a:r>
              <a:rPr lang="en-US" dirty="0"/>
              <a:t>Distance-based methods: look for data </a:t>
            </a:r>
            <a:br>
              <a:rPr lang="en-US" dirty="0"/>
            </a:br>
            <a:r>
              <a:rPr lang="en-US" dirty="0"/>
              <a:t>points that do not have many neighbors.</a:t>
            </a:r>
          </a:p>
          <a:p>
            <a:pPr lvl="1"/>
            <a:r>
              <a:rPr lang="en-US" dirty="0"/>
              <a:t>Density-based methods: </a:t>
            </a:r>
          </a:p>
          <a:p>
            <a:pPr lvl="2"/>
            <a:r>
              <a:rPr lang="en-US" dirty="0"/>
              <a:t>Define </a:t>
            </a:r>
            <a:r>
              <a:rPr lang="en-US" i="1" dirty="0"/>
              <a:t>density</a:t>
            </a:r>
            <a:r>
              <a:rPr lang="en-US" dirty="0"/>
              <a:t> to be average distance to </a:t>
            </a:r>
            <a:r>
              <a:rPr lang="en-US" i="1" dirty="0"/>
              <a:t>k</a:t>
            </a:r>
            <a:r>
              <a:rPr lang="en-US" dirty="0"/>
              <a:t> nearest neighbors.</a:t>
            </a:r>
          </a:p>
          <a:p>
            <a:pPr lvl="2"/>
            <a:r>
              <a:rPr lang="en-US" i="1" dirty="0"/>
              <a:t>Relative density</a:t>
            </a:r>
            <a:r>
              <a:rPr lang="en-US" dirty="0"/>
              <a:t> = density of node/average density of its neighbors.</a:t>
            </a:r>
          </a:p>
          <a:p>
            <a:pPr lvl="2"/>
            <a:r>
              <a:rPr lang="en-US" dirty="0"/>
              <a:t>Use relative density to decide if a node is an outlier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Many techniques start breaking down as the dimensionality of the data increases: </a:t>
            </a:r>
          </a:p>
          <a:p>
            <a:pPr lvl="1"/>
            <a:r>
              <a:rPr lang="en-US" i="1" dirty="0"/>
              <a:t>Curse of dimensionality – </a:t>
            </a:r>
            <a:r>
              <a:rPr lang="en-US" dirty="0"/>
              <a:t>too many different dimensions to look for outliers!</a:t>
            </a:r>
          </a:p>
          <a:p>
            <a:pPr lvl="1"/>
            <a:r>
              <a:rPr lang="en-US" dirty="0"/>
              <a:t>Can project data into lower-dimensional space and look for outliers there </a:t>
            </a:r>
          </a:p>
          <a:p>
            <a:pPr lvl="2"/>
            <a:r>
              <a:rPr lang="en-US" dirty="0"/>
              <a:t>PCA / Embeddings / Fun Machine Learning Stuff!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8C21A0-DB2F-8940-AA25-2E1D6282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Outliers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09089-7BB3-F04A-9A51-4A14E365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360" y="939567"/>
            <a:ext cx="4659640" cy="23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18407"/>
            <a:ext cx="9397746" cy="5019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Timeseries outliers:</a:t>
            </a:r>
          </a:p>
          <a:p>
            <a:pPr lvl="1"/>
            <a:r>
              <a:rPr lang="en-US" dirty="0"/>
              <a:t>Often the data is in the form of a </a:t>
            </a:r>
            <a:r>
              <a:rPr lang="en-US" dirty="0" err="1"/>
              <a:t>timeseries</a:t>
            </a:r>
            <a:endParaRPr lang="en-US" dirty="0"/>
          </a:p>
          <a:p>
            <a:pPr lvl="1"/>
            <a:r>
              <a:rPr lang="en-US" dirty="0"/>
              <a:t>Can use the historical values/patterns in the data to flag outliers.</a:t>
            </a:r>
          </a:p>
          <a:p>
            <a:pPr lvl="1"/>
            <a:r>
              <a:rPr lang="en-US" dirty="0"/>
              <a:t>Rich literature on </a:t>
            </a:r>
            <a:r>
              <a:rPr lang="en-US" i="1" dirty="0"/>
              <a:t>forecasting</a:t>
            </a:r>
            <a:r>
              <a:rPr lang="en-US" dirty="0"/>
              <a:t> in timeseries data.</a:t>
            </a:r>
          </a:p>
          <a:p>
            <a:pPr lvl="1"/>
            <a:endParaRPr lang="en-US" dirty="0"/>
          </a:p>
          <a:p>
            <a:r>
              <a:rPr lang="en-US" dirty="0"/>
              <a:t>Frequency-based outliers:</a:t>
            </a:r>
          </a:p>
          <a:p>
            <a:pPr lvl="1"/>
            <a:r>
              <a:rPr lang="en-US" dirty="0"/>
              <a:t>Item is called a "heavy hitter" if it is much more frequent than other items.</a:t>
            </a:r>
          </a:p>
          <a:p>
            <a:pPr lvl="1"/>
            <a:r>
              <a:rPr lang="en-US" dirty="0"/>
              <a:t>In relational tables, can be found using a simple </a:t>
            </a:r>
            <a:r>
              <a:rPr lang="en-US" i="1" dirty="0" err="1"/>
              <a:t>groupby</a:t>
            </a:r>
            <a:r>
              <a:rPr lang="en-US" i="1" dirty="0"/>
              <a:t>-count.</a:t>
            </a:r>
            <a:endParaRPr lang="en-US" dirty="0"/>
          </a:p>
          <a:p>
            <a:pPr lvl="1"/>
            <a:r>
              <a:rPr lang="en-US" dirty="0"/>
              <a:t>Often the volume of data may be too much (e.g., internet routers). </a:t>
            </a:r>
          </a:p>
          <a:p>
            <a:pPr lvl="2"/>
            <a:r>
              <a:rPr lang="en-US" dirty="0"/>
              <a:t>Approximation techniques often used.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Things generally not as straightforward with other types of data.</a:t>
            </a:r>
          </a:p>
          <a:p>
            <a:pPr lvl="1"/>
            <a:r>
              <a:rPr lang="en-US" dirty="0"/>
              <a:t>What about Networks, Images, or other datasets?</a:t>
            </a:r>
          </a:p>
          <a:p>
            <a:pPr lvl="1"/>
            <a:r>
              <a:rPr lang="en-US" dirty="0"/>
              <a:t>Outlier detection continues to be a major research area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20297-3282-6B49-BE92-0EE24EF7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Outliers</a:t>
            </a:r>
          </a:p>
        </p:txBody>
      </p:sp>
    </p:spTree>
    <p:extLst>
      <p:ext uri="{BB962C8B-B14F-4D97-AF65-F5344CB8AC3E}">
        <p14:creationId xmlns:p14="http://schemas.microsoft.com/office/powerpoint/2010/main" val="5937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wrangling/cleaning are a key component of data science pipeline</a:t>
            </a:r>
          </a:p>
          <a:p>
            <a:r>
              <a:rPr lang="en-US" dirty="0"/>
              <a:t>Still largely ad hoc although much tooling in recent years</a:t>
            </a:r>
          </a:p>
          <a:p>
            <a:r>
              <a:rPr lang="en-US" dirty="0"/>
              <a:t>Specifically, we covered:</a:t>
            </a:r>
          </a:p>
          <a:p>
            <a:pPr lvl="1"/>
            <a:r>
              <a:rPr lang="en-US" b="0" dirty="0"/>
              <a:t>Schema mapping and matching</a:t>
            </a:r>
          </a:p>
          <a:p>
            <a:pPr lvl="1"/>
            <a:r>
              <a:rPr lang="en-US" b="0" dirty="0"/>
              <a:t>Outliers</a:t>
            </a:r>
          </a:p>
          <a:p>
            <a:r>
              <a:rPr lang="en-US" dirty="0"/>
              <a:t>Next up:</a:t>
            </a:r>
          </a:p>
          <a:p>
            <a:pPr lvl="1"/>
            <a:r>
              <a:rPr lang="en-US" b="0" dirty="0"/>
              <a:t>Constraint-based Cleaning</a:t>
            </a:r>
          </a:p>
          <a:p>
            <a:pPr lvl="1"/>
            <a:r>
              <a:rPr lang="en-US" b="0" dirty="0"/>
              <a:t>Entity Resolution/Record Linkage/Data Matching</a:t>
            </a:r>
          </a:p>
        </p:txBody>
      </p:sp>
    </p:spTree>
    <p:extLst>
      <p:ext uri="{BB962C8B-B14F-4D97-AF65-F5344CB8AC3E}">
        <p14:creationId xmlns:p14="http://schemas.microsoft.com/office/powerpoint/2010/main" val="40772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1846421" y="374584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87891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Cleaning: Entity Resolution (ER)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Content from: </a:t>
            </a:r>
            <a:r>
              <a:rPr lang="en-US" sz="2400" dirty="0">
                <a:hlinkClick r:id="rId3"/>
              </a:rPr>
              <a:t>Entity Resolution Tutorial</a:t>
            </a:r>
            <a:r>
              <a:rPr lang="en-US" sz="2400" dirty="0"/>
              <a:t>, VLDB 2012.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215C4E"/>
                </a:solidFill>
              </a:rPr>
              <a:t>Goal: </a:t>
            </a:r>
            <a:r>
              <a:rPr lang="en-US" sz="2400" b="1" dirty="0"/>
              <a:t>Identify different manifestations of the same real world object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Also called: identity reconciliation, record linkage, deduplication, fuzzy matching, Object consolidation, Coreference resolution, and several others (ER has an ER problem…).</a:t>
            </a:r>
          </a:p>
          <a:p>
            <a:pPr lvl="1"/>
            <a:endParaRPr lang="en-US" sz="2400" dirty="0"/>
          </a:p>
          <a:p>
            <a:r>
              <a:rPr lang="en-US" sz="2400" dirty="0"/>
              <a:t>Motivating Examples ???? 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/>
              <a:t>Postal addresses</a:t>
            </a:r>
          </a:p>
          <a:p>
            <a:pPr lvl="1"/>
            <a:r>
              <a:rPr lang="en-US" sz="2400" dirty="0"/>
              <a:t>Entity recognition in NLP/Information Extraction</a:t>
            </a:r>
          </a:p>
          <a:p>
            <a:pPr lvl="1"/>
            <a:r>
              <a:rPr lang="en-US" sz="2400" dirty="0"/>
              <a:t>Identifying companies in financial records</a:t>
            </a:r>
          </a:p>
          <a:p>
            <a:pPr lvl="1"/>
            <a:r>
              <a:rPr lang="en-US" sz="2400" dirty="0"/>
              <a:t>Comparison shopping</a:t>
            </a:r>
          </a:p>
          <a:p>
            <a:pPr lvl="1"/>
            <a:r>
              <a:rPr lang="en-US" sz="2400" dirty="0"/>
              <a:t>Author disambiguation in citation data</a:t>
            </a:r>
          </a:p>
          <a:p>
            <a:pPr lvl="1"/>
            <a:r>
              <a:rPr lang="en-US" sz="2400" dirty="0"/>
              <a:t>Connecting up accounts on online networks</a:t>
            </a:r>
          </a:p>
          <a:p>
            <a:pPr lvl="1"/>
            <a:r>
              <a:rPr lang="en-US" sz="2400" dirty="0"/>
              <a:t>Crime/Fraud Detection</a:t>
            </a:r>
          </a:p>
          <a:p>
            <a:pPr lvl="1"/>
            <a:r>
              <a:rPr lang="en-US" sz="2400" dirty="0"/>
              <a:t>Census</a:t>
            </a:r>
          </a:p>
          <a:p>
            <a:pPr lvl="1"/>
            <a:r>
              <a:rPr lang="en-US" sz="2400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8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318"/>
            <a:ext cx="9397746" cy="51135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Important to correctly identify references.</a:t>
            </a:r>
          </a:p>
          <a:p>
            <a:pPr lvl="1"/>
            <a:r>
              <a:rPr lang="en-US" dirty="0"/>
              <a:t>Often actions taken based on extracted data.</a:t>
            </a:r>
          </a:p>
          <a:p>
            <a:pPr lvl="1"/>
            <a:r>
              <a:rPr lang="en-US" dirty="0"/>
              <a:t>Cleaning up data by entity resolution can show structure that may not be apparent before.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Challenges.</a:t>
            </a:r>
          </a:p>
          <a:p>
            <a:pPr lvl="1"/>
            <a:r>
              <a:rPr lang="en-US" dirty="0"/>
              <a:t>Such data is naturally ambiguous (e.g., names, postal addresses).</a:t>
            </a:r>
          </a:p>
          <a:p>
            <a:pPr lvl="1"/>
            <a:r>
              <a:rPr lang="en-US" dirty="0"/>
              <a:t>Abbreviations/data truncation.</a:t>
            </a:r>
          </a:p>
          <a:p>
            <a:pPr lvl="1"/>
            <a:r>
              <a:rPr lang="en-US" dirty="0"/>
              <a:t>Data entry errors, Missing values, Data formatting issues complicate the problem.</a:t>
            </a:r>
          </a:p>
          <a:p>
            <a:pPr lvl="1"/>
            <a:r>
              <a:rPr lang="en-US" dirty="0"/>
              <a:t>Heterogeneous data from many diverse sources.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No magic bullet here !!</a:t>
            </a:r>
          </a:p>
          <a:p>
            <a:pPr lvl="1"/>
            <a:r>
              <a:rPr lang="en-US" dirty="0"/>
              <a:t>Approaches fairly domain-specific.</a:t>
            </a:r>
          </a:p>
          <a:p>
            <a:pPr lvl="1"/>
            <a:r>
              <a:rPr lang="en-US" dirty="0"/>
              <a:t>Be prepared to do a fair amount of manual work.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B04D9-5A97-F546-9ABE-58461868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Cleaning: Entity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592DF-15E3-8F4D-A8E6-BA344C10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14" y="556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752601"/>
            <a:ext cx="7628466" cy="4373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Setup.</a:t>
            </a:r>
          </a:p>
          <a:p>
            <a:pPr lvl="1"/>
            <a:r>
              <a:rPr lang="en-US" dirty="0"/>
              <a:t>Real world: there are entities (people, addresses, businesses).</a:t>
            </a:r>
          </a:p>
          <a:p>
            <a:pPr lvl="1"/>
            <a:r>
              <a:rPr lang="en-US" dirty="0"/>
              <a:t>We have a large collection of noisy, ambiguous "references" to those entities (also called "mentions").</a:t>
            </a:r>
          </a:p>
          <a:p>
            <a:pPr lvl="1"/>
            <a:r>
              <a:rPr lang="en-US" dirty="0"/>
              <a:t>Somewhat different techniques, but a lot of similarities.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Deduplication.</a:t>
            </a:r>
          </a:p>
          <a:p>
            <a:pPr lvl="1"/>
            <a:r>
              <a:rPr lang="en-US" dirty="0"/>
              <a:t>Cluster records/mentions that correspond to the same entity</a:t>
            </a:r>
          </a:p>
          <a:p>
            <a:pPr lvl="1"/>
            <a:r>
              <a:rPr lang="en-US" dirty="0"/>
              <a:t>Choose/construct a cluster representative</a:t>
            </a:r>
          </a:p>
          <a:p>
            <a:pPr lvl="2"/>
            <a:r>
              <a:rPr lang="en-US" dirty="0"/>
              <a:t>This is in itself a non-trivial task (e.g., averaging may work for numerical attributes, but what about string attributes?)</a:t>
            </a:r>
          </a:p>
          <a:p>
            <a:endParaRPr lang="en-US" dirty="0"/>
          </a:p>
        </p:txBody>
      </p:sp>
      <p:pic>
        <p:nvPicPr>
          <p:cNvPr id="17410" name="Picture 2" descr="https://github.com/umddb/datascience-fall14/raw/master/lecture-notes/multimedia/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5223" y="3632200"/>
            <a:ext cx="3612861" cy="184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FEDACE-FD48-4E42-8F58-BF53AAE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Three Slightly Different Problems</a:t>
            </a:r>
          </a:p>
        </p:txBody>
      </p:sp>
    </p:spTree>
    <p:extLst>
      <p:ext uri="{BB962C8B-B14F-4D97-AF65-F5344CB8AC3E}">
        <p14:creationId xmlns:p14="http://schemas.microsoft.com/office/powerpoint/2010/main" val="14856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752601"/>
            <a:ext cx="7628466" cy="4373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Setup.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Record Linkage.</a:t>
            </a:r>
          </a:p>
          <a:p>
            <a:pPr lvl="1"/>
            <a:r>
              <a:rPr lang="en-US" dirty="0"/>
              <a:t>Match records across two different databases (e.g., two social networks, or financial records w/ campaign donations).</a:t>
            </a:r>
          </a:p>
          <a:p>
            <a:pPr lvl="1"/>
            <a:r>
              <a:rPr lang="en-US" dirty="0"/>
              <a:t>Typically assume that the two databases are fairly clean.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FEDACE-FD48-4E42-8F58-BF53AAE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Three Slightly Different Problems</a:t>
            </a:r>
          </a:p>
        </p:txBody>
      </p:sp>
      <p:pic>
        <p:nvPicPr>
          <p:cNvPr id="5" name="Picture 2" descr="https://github.com/umddb/datascience-fall14/raw/master/lecture-notes/multimedia/er-2.png">
            <a:extLst>
              <a:ext uri="{FF2B5EF4-FFF2-40B4-BE49-F238E27FC236}">
                <a16:creationId xmlns:a16="http://schemas.microsoft.com/office/drawing/2014/main" id="{B2D84B67-4E47-0C4C-B7EE-48F00DFC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548" y="2840257"/>
            <a:ext cx="3573390" cy="19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752601"/>
            <a:ext cx="7628466" cy="4373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Setup.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Reference Matching.</a:t>
            </a:r>
          </a:p>
          <a:p>
            <a:pPr lvl="1"/>
            <a:r>
              <a:rPr lang="en-US" dirty="0"/>
              <a:t>Match "references" to clean records in a reference table.</a:t>
            </a:r>
          </a:p>
          <a:p>
            <a:pPr lvl="1"/>
            <a:r>
              <a:rPr lang="en-US" dirty="0"/>
              <a:t>Commonly comes up in "entity recognition" (e.g., matching newspaper article mentions to names of people).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FEDACE-FD48-4E42-8F58-BF53AAE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Three Slightly Different Problems</a:t>
            </a:r>
          </a:p>
        </p:txBody>
      </p:sp>
      <p:pic>
        <p:nvPicPr>
          <p:cNvPr id="6" name="Picture 2" descr="https://github.com/umddb/datascience-fall14/raw/master/lecture-notes/multimedia/er-3.png">
            <a:extLst>
              <a:ext uri="{FF2B5EF4-FFF2-40B4-BE49-F238E27FC236}">
                <a16:creationId xmlns:a16="http://schemas.microsoft.com/office/drawing/2014/main" id="{66ACE5EA-B227-F14F-BA5A-D29010E7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8067" y="2737423"/>
            <a:ext cx="3743130" cy="204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57867"/>
            <a:ext cx="8351520" cy="516805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Book Ref: Data Matching; P. Christen; 2012 (Springer).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Key issues is finding similarities between two references – </a:t>
            </a:r>
            <a:br>
              <a:rPr lang="en-US" dirty="0"/>
            </a:br>
            <a:r>
              <a:rPr lang="en-US" b="1" dirty="0">
                <a:solidFill>
                  <a:srgbClr val="215C4E"/>
                </a:solidFill>
              </a:rPr>
              <a:t>but what function?</a:t>
            </a:r>
          </a:p>
          <a:p>
            <a:pPr marL="346075" lvl="1" indent="0">
              <a:buNone/>
            </a:pPr>
            <a:endParaRPr lang="en-US" dirty="0"/>
          </a:p>
          <a:p>
            <a:r>
              <a:rPr lang="en-US" dirty="0"/>
              <a:t>Edit Distance Functions:</a:t>
            </a:r>
          </a:p>
          <a:p>
            <a:pPr lvl="1"/>
            <a:r>
              <a:rPr lang="en-US" b="1" dirty="0" err="1"/>
              <a:t>Levenstein</a:t>
            </a:r>
            <a:r>
              <a:rPr lang="en-US" b="1" dirty="0"/>
              <a:t> Distance</a:t>
            </a:r>
            <a:r>
              <a:rPr lang="en-US" dirty="0"/>
              <a:t>. min number of changes to go from one reference to another.</a:t>
            </a:r>
          </a:p>
          <a:p>
            <a:pPr lvl="1"/>
            <a:r>
              <a:rPr lang="en-US" dirty="0"/>
              <a:t>Lots of variants (weights) and not cheap to compute. </a:t>
            </a:r>
          </a:p>
          <a:p>
            <a:r>
              <a:rPr lang="en-US" dirty="0"/>
              <a:t>Set Similarity:</a:t>
            </a:r>
          </a:p>
          <a:p>
            <a:pPr lvl="1"/>
            <a:r>
              <a:rPr lang="en-US" dirty="0"/>
              <a:t>Some function of intersection size and union size. </a:t>
            </a:r>
          </a:p>
          <a:p>
            <a:pPr lvl="1"/>
            <a:r>
              <a:rPr lang="en-US" b="1" dirty="0"/>
              <a:t>Jaccard Distance</a:t>
            </a:r>
            <a:r>
              <a:rPr lang="en-US" dirty="0"/>
              <a:t> = size of intersection/size of union</a:t>
            </a:r>
          </a:p>
          <a:p>
            <a:endParaRPr lang="en-US" dirty="0"/>
          </a:p>
          <a:p>
            <a:r>
              <a:rPr lang="en-US" dirty="0"/>
              <a:t>Vector Similarity</a:t>
            </a:r>
          </a:p>
          <a:p>
            <a:pPr lvl="1"/>
            <a:r>
              <a:rPr lang="en-US" dirty="0"/>
              <a:t>Cosine similarity – </a:t>
            </a:r>
            <a:r>
              <a:rPr lang="en-US" dirty="0">
                <a:solidFill>
                  <a:schemeClr val="tx2"/>
                </a:solidFill>
              </a:rPr>
              <a:t>we’ll talk about this much more in NLP lectures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B589C-227A-634B-B21B-09494340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94" y="888275"/>
            <a:ext cx="3746818" cy="2813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3EFD05-B1CB-114D-BFAB-13DA37AF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389" y="4103172"/>
            <a:ext cx="3866923" cy="19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8987246" cy="4322377"/>
          </a:xfrm>
        </p:spPr>
        <p:txBody>
          <a:bodyPr>
            <a:noAutofit/>
          </a:bodyPr>
          <a:lstStyle/>
          <a:p>
            <a:r>
              <a:rPr lang="en-US" dirty="0"/>
              <a:t>For Words: n-grams</a:t>
            </a:r>
          </a:p>
          <a:p>
            <a:pPr lvl="1"/>
            <a:r>
              <a:rPr lang="en-US" dirty="0"/>
              <a:t>Find all length-n substrings in each string.</a:t>
            </a:r>
          </a:p>
          <a:p>
            <a:pPr lvl="1"/>
            <a:r>
              <a:rPr lang="en-US" dirty="0"/>
              <a:t>Use set/vector similarity on the resulting set.</a:t>
            </a:r>
          </a:p>
          <a:p>
            <a:pPr lvl="1"/>
            <a:r>
              <a:rPr lang="en-US" dirty="0"/>
              <a:t>Combine with edit-distance metrics.</a:t>
            </a:r>
          </a:p>
          <a:p>
            <a:r>
              <a:rPr lang="en-US" dirty="0"/>
              <a:t>May need to use Translation Tables.</a:t>
            </a:r>
          </a:p>
          <a:p>
            <a:pPr lvl="1"/>
            <a:r>
              <a:rPr lang="en-US" dirty="0"/>
              <a:t>To handle abbreviations, nicknames, other synonyms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Soundex</a:t>
            </a:r>
            <a:r>
              <a:rPr lang="en-US" dirty="0"/>
              <a:t>: Phonetic Similarity Metric.</a:t>
            </a:r>
          </a:p>
          <a:p>
            <a:pPr lvl="1"/>
            <a:r>
              <a:rPr lang="en-US" dirty="0"/>
              <a:t>Homophones should be encoded the same so spelling errors can be handled, e.g., Robert and Rupert get assigned the same code (R163), but Rubin yields R150.</a:t>
            </a:r>
          </a:p>
          <a:p>
            <a:pPr lvl="1"/>
            <a:endParaRPr lang="en-US" dirty="0"/>
          </a:p>
          <a:p>
            <a:r>
              <a:rPr lang="en-US" dirty="0"/>
              <a:t>Different types of data requires more domain-specific functions</a:t>
            </a:r>
          </a:p>
          <a:p>
            <a:pPr lvl="1"/>
            <a:r>
              <a:rPr lang="en-US" dirty="0"/>
              <a:t>E.g., geographical locations, postal addresses, XML documents,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3B2A9-7070-A64E-9329-9B7D3C949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887" y="1022350"/>
            <a:ext cx="5381431" cy="22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591732"/>
            <a:ext cx="4423953" cy="4534431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Threshold Method.</a:t>
            </a:r>
          </a:p>
          <a:p>
            <a:pPr lvl="1"/>
            <a:r>
              <a:rPr lang="en-US" dirty="0"/>
              <a:t>If the distance below some number, the two references are assumed to be equal</a:t>
            </a:r>
          </a:p>
          <a:p>
            <a:pPr lvl="1"/>
            <a:r>
              <a:rPr lang="en-US" dirty="0"/>
              <a:t>May review borderline matches manually</a:t>
            </a:r>
          </a:p>
          <a:p>
            <a:pPr lvl="1"/>
            <a:endParaRPr lang="en-US" dirty="0"/>
          </a:p>
          <a:p>
            <a:r>
              <a:rPr lang="en-US" dirty="0"/>
              <a:t>Can be generalized to rule-based:</a:t>
            </a:r>
          </a:p>
          <a:p>
            <a:pPr lvl="1"/>
            <a:r>
              <a:rPr lang="en-US" dirty="0"/>
              <a:t>Example from Christen, 2012</a:t>
            </a:r>
          </a:p>
        </p:txBody>
      </p:sp>
      <p:pic>
        <p:nvPicPr>
          <p:cNvPr id="22530" name="Picture 2" descr="https://github.com/umddb/datascience-fall14/raw/master/lecture-notes/multimedia/er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410" y="1591732"/>
            <a:ext cx="6049721" cy="31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4CB3F5-C97E-F941-B0D8-7EB76C60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</p:spTree>
    <p:extLst>
      <p:ext uri="{BB962C8B-B14F-4D97-AF65-F5344CB8AC3E}">
        <p14:creationId xmlns:p14="http://schemas.microsoft.com/office/powerpoint/2010/main" val="27536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Threshold + Weights:</a:t>
            </a:r>
            <a:r>
              <a:rPr lang="en-US" dirty="0"/>
              <a:t> May want to give more weight to matches involving rarer words.</a:t>
            </a:r>
          </a:p>
          <a:p>
            <a:pPr lvl="1"/>
            <a:r>
              <a:rPr lang="en-US" dirty="0"/>
              <a:t>More naturally applicable to record linkage problem.</a:t>
            </a:r>
          </a:p>
          <a:p>
            <a:pPr lvl="1"/>
            <a:r>
              <a:rPr lang="en-US" dirty="0"/>
              <a:t>If two records match on a rare name like "</a:t>
            </a:r>
            <a:r>
              <a:rPr lang="en-US" dirty="0" err="1"/>
              <a:t>Machanavajjhala</a:t>
            </a:r>
            <a:r>
              <a:rPr lang="en-US" dirty="0"/>
              <a:t>", they are likely to be a match.</a:t>
            </a:r>
          </a:p>
          <a:p>
            <a:pPr lvl="1"/>
            <a:r>
              <a:rPr lang="en-US" dirty="0"/>
              <a:t>Can formalize this as "probabilistic record linkage”.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Constraints:</a:t>
            </a:r>
            <a:r>
              <a:rPr lang="en-US" dirty="0"/>
              <a:t> May need to be satisfied, but can also be used to find matches.</a:t>
            </a:r>
          </a:p>
          <a:p>
            <a:pPr lvl="1"/>
            <a:r>
              <a:rPr lang="en-US" dirty="0"/>
              <a:t>We often have constraints on the matching possibilities:</a:t>
            </a:r>
          </a:p>
          <a:p>
            <a:pPr lvl="1"/>
            <a:r>
              <a:rPr lang="en-US" b="1" dirty="0"/>
              <a:t>Transitivity:</a:t>
            </a:r>
            <a:r>
              <a:rPr lang="en-US" dirty="0"/>
              <a:t> M1 and M2 match, and M2 and M3 match, and M1 and M3 must match</a:t>
            </a:r>
          </a:p>
          <a:p>
            <a:pPr lvl="1"/>
            <a:r>
              <a:rPr lang="en-US" dirty="0"/>
              <a:t>Exclusivity: M1 and M2 match --&gt; M3 cannot match with M2</a:t>
            </a:r>
          </a:p>
          <a:p>
            <a:pPr lvl="1"/>
            <a:r>
              <a:rPr lang="en-US" dirty="0"/>
              <a:t>Other types of constraints: </a:t>
            </a:r>
          </a:p>
          <a:p>
            <a:pPr lvl="2"/>
            <a:r>
              <a:rPr lang="en-US" dirty="0"/>
              <a:t>E.g., if two papers match, their venues must match</a:t>
            </a:r>
          </a:p>
        </p:txBody>
      </p:sp>
    </p:spTree>
    <p:extLst>
      <p:ext uri="{BB962C8B-B14F-4D97-AF65-F5344CB8AC3E}">
        <p14:creationId xmlns:p14="http://schemas.microsoft.com/office/powerpoint/2010/main" val="80892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8314267" cy="4322377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Goal: Get data into a structured form suitable for analysis!</a:t>
            </a:r>
          </a:p>
          <a:p>
            <a:pPr lvl="1"/>
            <a:r>
              <a:rPr lang="en-US" dirty="0"/>
              <a:t>Variously called: data preparation, data munging, data curation.</a:t>
            </a:r>
          </a:p>
          <a:p>
            <a:pPr lvl="1"/>
            <a:r>
              <a:rPr lang="en-US" dirty="0"/>
              <a:t>Also often called ETL (Extract-Transform-Load) process.</a:t>
            </a:r>
          </a:p>
          <a:p>
            <a:r>
              <a:rPr lang="en-US" b="1" dirty="0"/>
              <a:t>Often the step where majority of time (80-90%) is spent.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b="1" dirty="0"/>
              <a:t>Scraping: </a:t>
            </a:r>
            <a:r>
              <a:rPr lang="en-US" dirty="0"/>
              <a:t>extracting information from e.g., webpages, spreadsheets.</a:t>
            </a:r>
          </a:p>
          <a:p>
            <a:pPr lvl="1"/>
            <a:r>
              <a:rPr lang="en-US" b="1" dirty="0"/>
              <a:t>Data Transformation: </a:t>
            </a:r>
            <a:r>
              <a:rPr lang="en-US" dirty="0"/>
              <a:t>to get it into the right structure.</a:t>
            </a:r>
          </a:p>
          <a:p>
            <a:pPr lvl="1"/>
            <a:r>
              <a:rPr lang="en-US" b="1" dirty="0"/>
              <a:t>Data Integration: </a:t>
            </a:r>
            <a:r>
              <a:rPr lang="en-US" dirty="0"/>
              <a:t>combine information from multiple sources.</a:t>
            </a:r>
          </a:p>
          <a:p>
            <a:pPr lvl="1"/>
            <a:r>
              <a:rPr lang="en-US" b="1" dirty="0"/>
              <a:t>Information Extraction: </a:t>
            </a:r>
            <a:r>
              <a:rPr lang="en-US" dirty="0"/>
              <a:t>extracting structured information from unstructured/text sources.</a:t>
            </a:r>
          </a:p>
          <a:p>
            <a:pPr lvl="1"/>
            <a:r>
              <a:rPr lang="en-US" b="1" dirty="0"/>
              <a:t>Data Cleaning: </a:t>
            </a:r>
            <a:r>
              <a:rPr lang="en-US" dirty="0"/>
              <a:t>remove inconsistencies/errors.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D45BCA-3E3E-9B43-95C5-C14E274F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3DC3BD4-E939-2A45-A26E-FDC50293BA76}"/>
              </a:ext>
            </a:extLst>
          </p:cNvPr>
          <p:cNvSpPr/>
          <p:nvPr/>
        </p:nvSpPr>
        <p:spPr>
          <a:xfrm rot="20735015" flipH="1">
            <a:off x="8299343" y="1827036"/>
            <a:ext cx="2549472" cy="72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Milestone 2!</a:t>
            </a:r>
          </a:p>
        </p:txBody>
      </p:sp>
    </p:spTree>
    <p:extLst>
      <p:ext uri="{BB962C8B-B14F-4D97-AF65-F5344CB8AC3E}">
        <p14:creationId xmlns:p14="http://schemas.microsoft.com/office/powerpoint/2010/main" val="38439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4441371" cy="43223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Clustering-based ER Techniques.</a:t>
            </a:r>
          </a:p>
          <a:p>
            <a:pPr lvl="1"/>
            <a:r>
              <a:rPr lang="en-US" dirty="0"/>
              <a:t>Deduplication is basically a clustering problem.</a:t>
            </a:r>
          </a:p>
          <a:p>
            <a:pPr lvl="1"/>
            <a:r>
              <a:rPr lang="en-US" dirty="0"/>
              <a:t>Can use clustering algorithms for this purpose.</a:t>
            </a:r>
          </a:p>
          <a:p>
            <a:pPr lvl="1"/>
            <a:r>
              <a:rPr lang="en-US" dirty="0"/>
              <a:t>But most clusters are very small (in fact of size = 1).</a:t>
            </a:r>
          </a:p>
          <a:p>
            <a:pPr lvl="1"/>
            <a:r>
              <a:rPr lang="en-US" dirty="0"/>
              <a:t>Some clustering algorithms are better suited for this, especially Agglomerative Clustering </a:t>
            </a:r>
          </a:p>
          <a:p>
            <a:pPr lvl="2"/>
            <a:r>
              <a:rPr lang="en-US" dirty="0"/>
              <a:t>Unlikely K-Means would work 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1FFA2-DAC6-EA42-9C1F-01D81317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4" y="1724296"/>
            <a:ext cx="5674117" cy="31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4981303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Crowdsourcing.</a:t>
            </a:r>
          </a:p>
          <a:p>
            <a:pPr lvl="1"/>
            <a:r>
              <a:rPr lang="en-US" dirty="0"/>
              <a:t>Humans are often better at this task.</a:t>
            </a:r>
          </a:p>
          <a:p>
            <a:pPr lvl="1"/>
            <a:r>
              <a:rPr lang="en-US" dirty="0"/>
              <a:t>Can use one of the crowdsourcing mechanisms (e.g., Mechanical Turk) for getting human input on the difficult pairs.</a:t>
            </a:r>
          </a:p>
          <a:p>
            <a:pPr lvl="1"/>
            <a:r>
              <a:rPr lang="en-US" dirty="0"/>
              <a:t>Quite heavily used commercially (e.g., to disambiguate products, restaurants, etc.).</a:t>
            </a:r>
          </a:p>
        </p:txBody>
      </p:sp>
    </p:spTree>
    <p:extLst>
      <p:ext uri="{BB962C8B-B14F-4D97-AF65-F5344CB8AC3E}">
        <p14:creationId xmlns:p14="http://schemas.microsoft.com/office/powerpoint/2010/main" val="5817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Scaling to Big 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immediate problem:</a:t>
            </a:r>
          </a:p>
          <a:p>
            <a:pPr lvl="1"/>
            <a:r>
              <a:rPr lang="en-US" dirty="0"/>
              <a:t>There are O(N</a:t>
            </a:r>
            <a:r>
              <a:rPr lang="en-US" baseline="30000" dirty="0"/>
              <a:t>2</a:t>
            </a:r>
            <a:r>
              <a:rPr lang="en-US" dirty="0"/>
              <a:t>) possible matches!</a:t>
            </a:r>
          </a:p>
          <a:p>
            <a:pPr lvl="1"/>
            <a:r>
              <a:rPr lang="en-US" dirty="0"/>
              <a:t>Must reduce the search space</a:t>
            </a:r>
          </a:p>
          <a:p>
            <a:pPr lvl="1"/>
            <a:endParaRPr lang="en-US" dirty="0"/>
          </a:p>
          <a:p>
            <a:r>
              <a:rPr lang="en-US" dirty="0"/>
              <a:t>Use some easy-to-evaluate criterion to restrict the pairs considered further</a:t>
            </a:r>
          </a:p>
          <a:p>
            <a:pPr lvl="1"/>
            <a:r>
              <a:rPr lang="en-US" dirty="0"/>
              <a:t>May lead to false negative (i.e., missed matches) depending on how noisy the data is</a:t>
            </a:r>
          </a:p>
          <a:p>
            <a:endParaRPr lang="en-US" dirty="0"/>
          </a:p>
          <a:p>
            <a:r>
              <a:rPr lang="en-US" dirty="0"/>
              <a:t>Much work on this problem as well, but domain-specific knowledge likely to be more useful in practice</a:t>
            </a:r>
          </a:p>
          <a:p>
            <a:endParaRPr lang="en-US" dirty="0"/>
          </a:p>
          <a:p>
            <a:r>
              <a:rPr lang="en-US" dirty="0"/>
              <a:t>One useful technique to know: min-hash signatures</a:t>
            </a:r>
          </a:p>
          <a:p>
            <a:pPr lvl="1"/>
            <a:r>
              <a:rPr lang="en-US" dirty="0"/>
              <a:t>Can quickly find potentially overlapping sets</a:t>
            </a:r>
          </a:p>
          <a:p>
            <a:pPr lvl="1"/>
            <a:r>
              <a:rPr lang="en-US" dirty="0"/>
              <a:t>Turns up to be very useful in many domains (beyond ER)</a:t>
            </a:r>
          </a:p>
        </p:txBody>
      </p:sp>
    </p:spTree>
    <p:extLst>
      <p:ext uri="{BB962C8B-B14F-4D97-AF65-F5344CB8AC3E}">
        <p14:creationId xmlns:p14="http://schemas.microsoft.com/office/powerpoint/2010/main" val="177106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thub.com/umddb/datascience-fall14/raw/master/lecture-notes/multimedia/wrangl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2310" y="1535655"/>
            <a:ext cx="6670964" cy="52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4E806-3D49-B94A-89A6-7CF1150F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126AF-BFD7-604B-B08D-B7A990C1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Motivating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447C28-CDCC-DC47-BC91-BBECFB28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3818021" cy="4322377"/>
          </a:xfrm>
        </p:spPr>
        <p:txBody>
          <a:bodyPr/>
          <a:lstStyle/>
          <a:p>
            <a:r>
              <a:rPr lang="en-US" dirty="0"/>
              <a:t>I’m back in NYC for a visit.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Pizza in New Orleans is awful, and I want Pizza.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friend told me to go to Joe’s Pizza, because it’s the best.</a:t>
            </a:r>
          </a:p>
          <a:p>
            <a:endParaRPr lang="en-US" dirty="0"/>
          </a:p>
          <a:p>
            <a:r>
              <a:rPr lang="en-US" dirty="0"/>
              <a:t>Search away…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C5A9B-7C3F-1242-8F04-D4B1617C3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CE545-6448-8F45-9005-117006B6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68" y="957694"/>
            <a:ext cx="7037514" cy="5327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AAB73-BE44-4C4A-983B-7E84A566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52" y="1449388"/>
            <a:ext cx="6252283" cy="5325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06CD5F-778B-624D-8360-53642AAA4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667" y="3180522"/>
            <a:ext cx="1104676" cy="11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0F1995-A39D-5246-8E95-1273FDE8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Even the Same Set!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F94548C-25D7-664E-8003-BE80572C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C5A9B-7C3F-1242-8F04-D4B1617C3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CE545-6448-8F45-9005-117006B6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903" y="1423202"/>
            <a:ext cx="6992987" cy="529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AAB73-BE44-4C4A-983B-7E84A566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0" y="1784832"/>
            <a:ext cx="5955890" cy="50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6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752600"/>
            <a:ext cx="88900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of the problems ETL stack are hard to </a:t>
            </a:r>
            <a:br>
              <a:rPr lang="en-US" dirty="0"/>
            </a:br>
            <a:r>
              <a:rPr lang="en-US" dirty="0"/>
              <a:t>formalize, e.g., Data Cleaning.</a:t>
            </a:r>
          </a:p>
          <a:p>
            <a:r>
              <a:rPr lang="en-US" dirty="0"/>
              <a:t>Others aspects have been studied in depth, </a:t>
            </a:r>
            <a:br>
              <a:rPr lang="en-US" dirty="0"/>
            </a:br>
            <a:r>
              <a:rPr lang="en-US" dirty="0"/>
              <a:t>e.g., schema matching and entity resolution</a:t>
            </a:r>
          </a:p>
          <a:p>
            <a:pPr lvl="1"/>
            <a:r>
              <a:rPr lang="en-US" dirty="0">
                <a:hlinkClick r:id="rId3"/>
              </a:rPr>
              <a:t>VLDB Tutorial on Entity Resolution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 mish-mash of tools typically used: </a:t>
            </a:r>
          </a:p>
          <a:p>
            <a:pPr lvl="1"/>
            <a:r>
              <a:rPr lang="en-US" dirty="0"/>
              <a:t>Visual (e.g., </a:t>
            </a:r>
            <a:r>
              <a:rPr lang="en-US" dirty="0" err="1"/>
              <a:t>Trifacta</a:t>
            </a:r>
            <a:r>
              <a:rPr lang="en-US" dirty="0"/>
              <a:t>), or not (grep/sed/</a:t>
            </a:r>
            <a:r>
              <a:rPr lang="en-US" dirty="0" err="1"/>
              <a:t>awk</a:t>
            </a:r>
            <a:r>
              <a:rPr lang="en-US" dirty="0"/>
              <a:t>, Pandas).</a:t>
            </a:r>
          </a:p>
          <a:p>
            <a:pPr lvl="1"/>
            <a:r>
              <a:rPr lang="en-US" dirty="0"/>
              <a:t>Ad hoc programs for cleaning data, depending </a:t>
            </a:r>
            <a:br>
              <a:rPr lang="en-US" dirty="0"/>
            </a:br>
            <a:r>
              <a:rPr lang="en-US" dirty="0"/>
              <a:t>on the exact type of errors.</a:t>
            </a:r>
          </a:p>
          <a:p>
            <a:pPr lvl="1"/>
            <a:r>
              <a:rPr lang="en-US" dirty="0"/>
              <a:t>Different types of transformation tools. </a:t>
            </a:r>
          </a:p>
          <a:p>
            <a:pPr lvl="1"/>
            <a:r>
              <a:rPr lang="en-US" dirty="0"/>
              <a:t>Visualization and exploratory data analysis </a:t>
            </a:r>
            <a:br>
              <a:rPr lang="en-US" dirty="0"/>
            </a:br>
            <a:r>
              <a:rPr lang="en-US" dirty="0"/>
              <a:t>to understand and remove outliers/noise.</a:t>
            </a:r>
          </a:p>
          <a:p>
            <a:pPr lvl="1"/>
            <a:r>
              <a:rPr lang="en-US" dirty="0"/>
              <a:t>Several tools for setting up the actual pipelines, </a:t>
            </a:r>
            <a:br>
              <a:rPr lang="en-US" dirty="0"/>
            </a:br>
            <a:r>
              <a:rPr lang="en-US" dirty="0"/>
              <a:t>assuming the individual steps are setup (e.g., Talend, AWS Glue).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F189FD-2C84-E04F-9EA3-34D4D33E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2F8EA-AADE-D048-B2FE-9CAAAF4E9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97" y="895350"/>
            <a:ext cx="4465802" cy="2459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41B87-D914-D846-8C7C-C27997F06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3503084"/>
            <a:ext cx="4761916" cy="21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9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7945695"/>
      </p:ext>
    </p:extLst>
  </p:cSld>
  <p:clrMapOvr>
    <a:masterClrMapping/>
  </p:clrMapOvr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14949</TotalTime>
  <Words>2688</Words>
  <Application>Microsoft Macintosh PowerPoint</Application>
  <PresentationFormat>Widescreen</PresentationFormat>
  <Paragraphs>493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Century Gothic</vt:lpstr>
      <vt:lpstr>Comic Sans MS</vt:lpstr>
      <vt:lpstr>Palatino Linotype</vt:lpstr>
      <vt:lpstr>Tahoma</vt:lpstr>
      <vt:lpstr>Times New Roman</vt:lpstr>
      <vt:lpstr>Watson White Theme</vt:lpstr>
      <vt:lpstr>Data Integration, Data Warehousing, and Entity Resolution</vt:lpstr>
      <vt:lpstr>Announcements</vt:lpstr>
      <vt:lpstr>The Data LifeCycle</vt:lpstr>
      <vt:lpstr>Overview</vt:lpstr>
      <vt:lpstr>Data Science In Practice…</vt:lpstr>
      <vt:lpstr>A Motivating Example</vt:lpstr>
      <vt:lpstr>Not Even the Same Set!</vt:lpstr>
      <vt:lpstr>Overview</vt:lpstr>
      <vt:lpstr>Outline</vt:lpstr>
      <vt:lpstr>A Few Words to Remember…</vt:lpstr>
      <vt:lpstr>Data Integration: The Goal!</vt:lpstr>
      <vt:lpstr>Data Integration</vt:lpstr>
      <vt:lpstr>1. Data Warehousing</vt:lpstr>
      <vt:lpstr>In-place Integration</vt:lpstr>
      <vt:lpstr>Data Integration</vt:lpstr>
      <vt:lpstr>Data Integration: Key Challenges</vt:lpstr>
      <vt:lpstr>Schema Matching or Alignment</vt:lpstr>
      <vt:lpstr>Schema Matching or Alignment</vt:lpstr>
      <vt:lpstr>Summary</vt:lpstr>
      <vt:lpstr>Outline</vt:lpstr>
      <vt:lpstr>Data Quality Problems</vt:lpstr>
      <vt:lpstr>Single Source Problems</vt:lpstr>
      <vt:lpstr>Single Source Problems</vt:lpstr>
      <vt:lpstr>Multi-Source Problems</vt:lpstr>
      <vt:lpstr>Outline</vt:lpstr>
      <vt:lpstr>Dealing with Univariate Outliers</vt:lpstr>
      <vt:lpstr>Univariate Outliers</vt:lpstr>
      <vt:lpstr>Other Types of Outliers</vt:lpstr>
      <vt:lpstr>Wrap-up</vt:lpstr>
      <vt:lpstr>Outline</vt:lpstr>
      <vt:lpstr>Data Cleaning: Entity Resolution (ER)</vt:lpstr>
      <vt:lpstr>Data Cleaning: Entity Resolution</vt:lpstr>
      <vt:lpstr>Entity Resolution: Three Slightly Different Problems</vt:lpstr>
      <vt:lpstr>Entity Resolution: Three Slightly Different Problems</vt:lpstr>
      <vt:lpstr>Entity Resolution: Three Slightly Different Problems</vt:lpstr>
      <vt:lpstr>Entity Resolution: Data Matching</vt:lpstr>
      <vt:lpstr>Entity Resolution: Data Matching</vt:lpstr>
      <vt:lpstr>Entity Resolution: Algorithms</vt:lpstr>
      <vt:lpstr>Entity Resolution: Algorithms</vt:lpstr>
      <vt:lpstr>Entity Resolution: Algorithms</vt:lpstr>
      <vt:lpstr>Entity Resolution: Algorithms</vt:lpstr>
      <vt:lpstr>Entity Resolution: Scaling to Big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329</cp:revision>
  <cp:lastPrinted>2019-10-17T15:54:53Z</cp:lastPrinted>
  <dcterms:created xsi:type="dcterms:W3CDTF">2018-02-09T16:02:53Z</dcterms:created>
  <dcterms:modified xsi:type="dcterms:W3CDTF">2019-10-17T19:07:40Z</dcterms:modified>
</cp:coreProperties>
</file>